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Old Standard TT"/>
      <p:regular r:id="rId34"/>
      <p:bold r:id="rId35"/>
      <p: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ldStandardTT-bold.fntdata"/><Relationship Id="rId12" Type="http://schemas.openxmlformats.org/officeDocument/2006/relationships/slide" Target="slides/slide7.xml"/><Relationship Id="rId34" Type="http://schemas.openxmlformats.org/officeDocument/2006/relationships/font" Target="fonts/OldStandardTT-regular.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OldStandardT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171dea4f0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171dea4f0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171dea4f0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171dea4f0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171dea4f0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171dea4f0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171dea4f0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171dea4f0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171dea4f0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171dea4f0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171dea4f0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171dea4f0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171dea4f0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171dea4f0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171dea4f0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171dea4f0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171dea4f0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171dea4f0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171dea4f0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171dea4f0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8171dea4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171dea4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717f9c4475_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17f9c4475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8171dea4f0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171dea4f0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8171dea4f0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171dea4f0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171dea4f0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171dea4f0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8171dea4f0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171dea4f0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8171dea4f0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171dea4f0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8171dea4f0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171dea4f0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8171dea4f0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171dea4f0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171dea4f0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171dea4f0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171dea4f0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171dea4f0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171dea4f0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171dea4f0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17f9c4475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17f9c4475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171dea4f0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171dea4f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8171dea4f0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171dea4f0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171dea4f0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171dea4f0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171dea4f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171dea4f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1.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 Defense</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Jordan, Ben, Jiawen, Rilun, &amp; Libbi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Weapons - Cannons and Cannonball</a:t>
            </a:r>
            <a:endParaRPr/>
          </a:p>
          <a:p>
            <a:pPr indent="0" lvl="0" marL="0" rtl="0" algn="l">
              <a:spcBef>
                <a:spcPts val="0"/>
              </a:spcBef>
              <a:spcAft>
                <a:spcPts val="0"/>
              </a:spcAft>
              <a:buNone/>
            </a:pPr>
            <a:r>
              <a:t/>
            </a:r>
            <a:endParaRPr/>
          </a:p>
        </p:txBody>
      </p:sp>
      <p:pic>
        <p:nvPicPr>
          <p:cNvPr id="121" name="Google Shape;121;p22"/>
          <p:cNvPicPr preferRelativeResize="0"/>
          <p:nvPr/>
        </p:nvPicPr>
        <p:blipFill>
          <a:blip r:embed="rId3">
            <a:alphaModFix/>
          </a:blip>
          <a:stretch>
            <a:fillRect/>
          </a:stretch>
        </p:blipFill>
        <p:spPr>
          <a:xfrm>
            <a:off x="5161375" y="1922800"/>
            <a:ext cx="2276475" cy="1219200"/>
          </a:xfrm>
          <a:prstGeom prst="rect">
            <a:avLst/>
          </a:prstGeom>
          <a:noFill/>
          <a:ln>
            <a:noFill/>
          </a:ln>
        </p:spPr>
      </p:pic>
      <p:pic>
        <p:nvPicPr>
          <p:cNvPr id="122" name="Google Shape;122;p22"/>
          <p:cNvPicPr preferRelativeResize="0"/>
          <p:nvPr/>
        </p:nvPicPr>
        <p:blipFill>
          <a:blip r:embed="rId4">
            <a:alphaModFix/>
          </a:blip>
          <a:stretch>
            <a:fillRect/>
          </a:stretch>
        </p:blipFill>
        <p:spPr>
          <a:xfrm>
            <a:off x="311700" y="2200275"/>
            <a:ext cx="3657600" cy="742950"/>
          </a:xfrm>
          <a:prstGeom prst="rect">
            <a:avLst/>
          </a:prstGeom>
          <a:noFill/>
          <a:ln>
            <a:noFill/>
          </a:ln>
        </p:spPr>
      </p:pic>
      <p:sp>
        <p:nvSpPr>
          <p:cNvPr id="123" name="Google Shape;123;p22"/>
          <p:cNvSpPr txBox="1"/>
          <p:nvPr/>
        </p:nvSpPr>
        <p:spPr>
          <a:xfrm>
            <a:off x="419375" y="3142000"/>
            <a:ext cx="1590600" cy="6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Cannon</a:t>
            </a:r>
            <a:endParaRPr b="1">
              <a:latin typeface="Old Standard TT"/>
              <a:ea typeface="Old Standard TT"/>
              <a:cs typeface="Old Standard TT"/>
              <a:sym typeface="Old Standard TT"/>
            </a:endParaRPr>
          </a:p>
        </p:txBody>
      </p:sp>
      <p:sp>
        <p:nvSpPr>
          <p:cNvPr id="124" name="Google Shape;124;p22"/>
          <p:cNvSpPr txBox="1"/>
          <p:nvPr/>
        </p:nvSpPr>
        <p:spPr>
          <a:xfrm>
            <a:off x="1489700" y="3142000"/>
            <a:ext cx="1590600" cy="6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Fire </a:t>
            </a:r>
            <a:r>
              <a:rPr b="1" lang="en">
                <a:latin typeface="Old Standard TT"/>
                <a:ea typeface="Old Standard TT"/>
                <a:cs typeface="Old Standard TT"/>
                <a:sym typeface="Old Standard TT"/>
              </a:rPr>
              <a:t>Cannon</a:t>
            </a:r>
            <a:endParaRPr b="1">
              <a:latin typeface="Old Standard TT"/>
              <a:ea typeface="Old Standard TT"/>
              <a:cs typeface="Old Standard TT"/>
              <a:sym typeface="Old Standard TT"/>
            </a:endParaRPr>
          </a:p>
          <a:p>
            <a:pPr indent="0" lvl="0" marL="0" rtl="0" algn="l">
              <a:spcBef>
                <a:spcPts val="0"/>
              </a:spcBef>
              <a:spcAft>
                <a:spcPts val="0"/>
              </a:spcAft>
              <a:buNone/>
            </a:pPr>
            <a:r>
              <a:rPr b="1" lang="en">
                <a:latin typeface="Old Standard TT"/>
                <a:ea typeface="Old Standard TT"/>
                <a:cs typeface="Old Standard TT"/>
                <a:sym typeface="Old Standard TT"/>
              </a:rPr>
              <a:t>(Higher power)</a:t>
            </a:r>
            <a:endParaRPr b="1">
              <a:latin typeface="Old Standard TT"/>
              <a:ea typeface="Old Standard TT"/>
              <a:cs typeface="Old Standard TT"/>
              <a:sym typeface="Old Standard TT"/>
            </a:endParaRPr>
          </a:p>
        </p:txBody>
      </p:sp>
      <p:sp>
        <p:nvSpPr>
          <p:cNvPr id="125" name="Google Shape;125;p22"/>
          <p:cNvSpPr txBox="1"/>
          <p:nvPr/>
        </p:nvSpPr>
        <p:spPr>
          <a:xfrm>
            <a:off x="2926200" y="3106450"/>
            <a:ext cx="1645800" cy="7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Snow Cannon</a:t>
            </a:r>
            <a:br>
              <a:rPr b="1" lang="en">
                <a:latin typeface="Old Standard TT"/>
                <a:ea typeface="Old Standard TT"/>
                <a:cs typeface="Old Standard TT"/>
                <a:sym typeface="Old Standard TT"/>
              </a:rPr>
            </a:br>
            <a:r>
              <a:rPr b="1" lang="en">
                <a:latin typeface="Old Standard TT"/>
                <a:ea typeface="Old Standard TT"/>
                <a:cs typeface="Old Standard TT"/>
                <a:sym typeface="Old Standard TT"/>
              </a:rPr>
              <a:t>(Slow down)</a:t>
            </a:r>
            <a:endParaRPr b="1">
              <a:latin typeface="Old Standard TT"/>
              <a:ea typeface="Old Standard TT"/>
              <a:cs typeface="Old Standard TT"/>
              <a:sym typeface="Old Standard TT"/>
            </a:endParaRPr>
          </a:p>
        </p:txBody>
      </p:sp>
      <p:sp>
        <p:nvSpPr>
          <p:cNvPr id="126" name="Google Shape;126;p22"/>
          <p:cNvSpPr txBox="1"/>
          <p:nvPr/>
        </p:nvSpPr>
        <p:spPr>
          <a:xfrm>
            <a:off x="5048550" y="1218625"/>
            <a:ext cx="32445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Cannon Balls -</a:t>
            </a:r>
            <a:br>
              <a:rPr b="1" lang="en">
                <a:latin typeface="Old Standard TT"/>
                <a:ea typeface="Old Standard TT"/>
                <a:cs typeface="Old Standard TT"/>
                <a:sym typeface="Old Standard TT"/>
              </a:rPr>
            </a:br>
            <a:r>
              <a:rPr b="1" lang="en">
                <a:latin typeface="Old Standard TT"/>
                <a:ea typeface="Old Standard TT"/>
                <a:cs typeface="Old Standard TT"/>
                <a:sym typeface="Old Standard TT"/>
              </a:rPr>
              <a:t>normal/snowball/fireball/giant ball</a:t>
            </a:r>
            <a:endParaRPr b="1">
              <a:latin typeface="Old Standard TT"/>
              <a:ea typeface="Old Standard TT"/>
              <a:cs typeface="Old Standard TT"/>
              <a:sym typeface="Old Standard T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TileMap</a:t>
            </a:r>
            <a:endParaRPr/>
          </a:p>
        </p:txBody>
      </p:sp>
      <p:sp>
        <p:nvSpPr>
          <p:cNvPr id="132" name="Google Shape;132;p23"/>
          <p:cNvSpPr txBox="1"/>
          <p:nvPr>
            <p:ph idx="1" type="body"/>
          </p:nvPr>
        </p:nvSpPr>
        <p:spPr>
          <a:xfrm>
            <a:off x="311700" y="1171600"/>
            <a:ext cx="8328600" cy="2056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1st and 2nd tiles: beach tile with waves</a:t>
            </a:r>
            <a:endParaRPr/>
          </a:p>
          <a:p>
            <a:pPr indent="-342900" lvl="0" marL="457200" rtl="0" algn="l">
              <a:spcBef>
                <a:spcPts val="0"/>
              </a:spcBef>
              <a:spcAft>
                <a:spcPts val="0"/>
              </a:spcAft>
              <a:buSzPts val="1800"/>
              <a:buChar char="●"/>
            </a:pPr>
            <a:r>
              <a:rPr lang="en"/>
              <a:t>3rd and 4th tiles: beach tiles with two different colors</a:t>
            </a:r>
            <a:endParaRPr/>
          </a:p>
          <a:p>
            <a:pPr indent="-342900" lvl="0" marL="457200" rtl="0" algn="l">
              <a:spcBef>
                <a:spcPts val="0"/>
              </a:spcBef>
              <a:spcAft>
                <a:spcPts val="0"/>
              </a:spcAft>
              <a:buSzPts val="1800"/>
              <a:buChar char="●"/>
            </a:pPr>
            <a:r>
              <a:rPr lang="en"/>
              <a:t>5th and 6th tiles: beach tiles with added shells</a:t>
            </a:r>
            <a:endParaRPr/>
          </a:p>
          <a:p>
            <a:pPr indent="-342900" lvl="0" marL="457200" rtl="0" algn="l">
              <a:spcBef>
                <a:spcPts val="0"/>
              </a:spcBef>
              <a:spcAft>
                <a:spcPts val="0"/>
              </a:spcAft>
              <a:buSzPts val="1800"/>
              <a:buChar char="●"/>
            </a:pPr>
            <a:r>
              <a:rPr lang="en"/>
              <a:t>7th, 8th, 9th, 10th, 11th tiles: cave with treasure tiles </a:t>
            </a:r>
            <a:endParaRPr/>
          </a:p>
        </p:txBody>
      </p:sp>
      <p:pic>
        <p:nvPicPr>
          <p:cNvPr id="133" name="Google Shape;133;p23"/>
          <p:cNvPicPr preferRelativeResize="0"/>
          <p:nvPr/>
        </p:nvPicPr>
        <p:blipFill>
          <a:blip r:embed="rId3">
            <a:alphaModFix/>
          </a:blip>
          <a:stretch>
            <a:fillRect/>
          </a:stretch>
        </p:blipFill>
        <p:spPr>
          <a:xfrm>
            <a:off x="311700" y="3228100"/>
            <a:ext cx="10332600" cy="129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Backdoor Option</a:t>
            </a:r>
            <a:endParaRPr/>
          </a:p>
        </p:txBody>
      </p:sp>
      <p:sp>
        <p:nvSpPr>
          <p:cNvPr id="139" name="Google Shape;139;p2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Debugging</a:t>
            </a:r>
            <a:endParaRPr/>
          </a:p>
          <a:p>
            <a:pPr indent="-317500" lvl="1" marL="914400" rtl="0" algn="l">
              <a:spcBef>
                <a:spcPts val="0"/>
              </a:spcBef>
              <a:spcAft>
                <a:spcPts val="0"/>
              </a:spcAft>
              <a:buSzPts val="1400"/>
              <a:buChar char="○"/>
            </a:pPr>
            <a:r>
              <a:rPr lang="en"/>
              <a:t>Jump to different game states</a:t>
            </a:r>
            <a:endParaRPr/>
          </a:p>
          <a:p>
            <a:pPr indent="-317500" lvl="1" marL="914400" rtl="0" algn="l">
              <a:spcBef>
                <a:spcPts val="0"/>
              </a:spcBef>
              <a:spcAft>
                <a:spcPts val="0"/>
              </a:spcAft>
              <a:buSzPts val="1400"/>
              <a:buChar char="○"/>
            </a:pPr>
            <a:r>
              <a:rPr lang="en"/>
              <a:t>Two game loops</a:t>
            </a:r>
            <a:endParaRPr/>
          </a:p>
          <a:p>
            <a:pPr indent="-342900" lvl="0" marL="457200" rtl="0" algn="l">
              <a:spcBef>
                <a:spcPts val="0"/>
              </a:spcBef>
              <a:spcAft>
                <a:spcPts val="0"/>
              </a:spcAft>
              <a:buSzPts val="1800"/>
              <a:buChar char="●"/>
            </a:pPr>
            <a:r>
              <a:rPr lang="en"/>
              <a:t>Game balance</a:t>
            </a:r>
            <a:endParaRPr/>
          </a:p>
          <a:p>
            <a:pPr indent="-317500" lvl="1" marL="914400" rtl="0" algn="l">
              <a:spcBef>
                <a:spcPts val="0"/>
              </a:spcBef>
              <a:spcAft>
                <a:spcPts val="0"/>
              </a:spcAft>
              <a:buSzPts val="1400"/>
              <a:buChar char="○"/>
            </a:pPr>
            <a:r>
              <a:rPr lang="en"/>
              <a:t>Resource management</a:t>
            </a:r>
            <a:endParaRPr/>
          </a:p>
          <a:p>
            <a:pPr indent="-317500" lvl="1" marL="914400" rtl="0" algn="l">
              <a:spcBef>
                <a:spcPts val="0"/>
              </a:spcBef>
              <a:spcAft>
                <a:spcPts val="0"/>
              </a:spcAft>
              <a:buSzPts val="1400"/>
              <a:buChar char="○"/>
            </a:pPr>
            <a:r>
              <a:rPr lang="en"/>
              <a:t>Difficulty</a:t>
            </a:r>
            <a:endParaRPr/>
          </a:p>
          <a:p>
            <a:pPr indent="-317500" lvl="2" marL="1371600" rtl="0" algn="l">
              <a:spcBef>
                <a:spcPts val="0"/>
              </a:spcBef>
              <a:spcAft>
                <a:spcPts val="0"/>
              </a:spcAft>
              <a:buSzPts val="1400"/>
              <a:buChar char="■"/>
            </a:pPr>
            <a:r>
              <a:rPr lang="en"/>
              <a:t>Enemy movement speed</a:t>
            </a:r>
            <a:endParaRPr/>
          </a:p>
          <a:p>
            <a:pPr indent="-317500" lvl="2" marL="1371600" rtl="0" algn="l">
              <a:spcBef>
                <a:spcPts val="0"/>
              </a:spcBef>
              <a:spcAft>
                <a:spcPts val="0"/>
              </a:spcAft>
              <a:buSzPts val="1400"/>
              <a:buChar char="■"/>
            </a:pPr>
            <a:r>
              <a:rPr lang="en"/>
              <a:t>Enemy frequency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105950" y="1443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Demo</a:t>
            </a:r>
            <a:endParaRPr/>
          </a:p>
        </p:txBody>
      </p:sp>
      <p:pic>
        <p:nvPicPr>
          <p:cNvPr id="145" name="Google Shape;145;p25"/>
          <p:cNvPicPr preferRelativeResize="0"/>
          <p:nvPr/>
        </p:nvPicPr>
        <p:blipFill>
          <a:blip r:embed="rId3">
            <a:alphaModFix/>
          </a:blip>
          <a:stretch>
            <a:fillRect/>
          </a:stretch>
        </p:blipFill>
        <p:spPr>
          <a:xfrm>
            <a:off x="782075" y="727175"/>
            <a:ext cx="2554940" cy="2003200"/>
          </a:xfrm>
          <a:prstGeom prst="rect">
            <a:avLst/>
          </a:prstGeom>
          <a:noFill/>
          <a:ln>
            <a:noFill/>
          </a:ln>
        </p:spPr>
      </p:pic>
      <p:pic>
        <p:nvPicPr>
          <p:cNvPr id="146" name="Google Shape;146;p25"/>
          <p:cNvPicPr preferRelativeResize="0"/>
          <p:nvPr/>
        </p:nvPicPr>
        <p:blipFill>
          <a:blip r:embed="rId4">
            <a:alphaModFix/>
          </a:blip>
          <a:stretch>
            <a:fillRect/>
          </a:stretch>
        </p:blipFill>
        <p:spPr>
          <a:xfrm>
            <a:off x="4460475" y="230175"/>
            <a:ext cx="3018130" cy="2341575"/>
          </a:xfrm>
          <a:prstGeom prst="rect">
            <a:avLst/>
          </a:prstGeom>
          <a:noFill/>
          <a:ln>
            <a:noFill/>
          </a:ln>
        </p:spPr>
      </p:pic>
      <p:pic>
        <p:nvPicPr>
          <p:cNvPr id="147" name="Google Shape;147;p25"/>
          <p:cNvPicPr preferRelativeResize="0"/>
          <p:nvPr/>
        </p:nvPicPr>
        <p:blipFill>
          <a:blip r:embed="rId5">
            <a:alphaModFix/>
          </a:blip>
          <a:stretch>
            <a:fillRect/>
          </a:stretch>
        </p:blipFill>
        <p:spPr>
          <a:xfrm>
            <a:off x="4460475" y="2631775"/>
            <a:ext cx="3018126" cy="2345457"/>
          </a:xfrm>
          <a:prstGeom prst="rect">
            <a:avLst/>
          </a:prstGeom>
          <a:noFill/>
          <a:ln>
            <a:noFill/>
          </a:ln>
        </p:spPr>
      </p:pic>
      <p:pic>
        <p:nvPicPr>
          <p:cNvPr id="148" name="Google Shape;148;p25"/>
          <p:cNvPicPr preferRelativeResize="0"/>
          <p:nvPr/>
        </p:nvPicPr>
        <p:blipFill>
          <a:blip r:embed="rId6">
            <a:alphaModFix/>
          </a:blip>
          <a:stretch>
            <a:fillRect/>
          </a:stretch>
        </p:blipFill>
        <p:spPr>
          <a:xfrm>
            <a:off x="782075" y="2791750"/>
            <a:ext cx="2554950" cy="20195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Completed </a:t>
            </a:r>
            <a:r>
              <a:rPr lang="en"/>
              <a:t>Requirements</a:t>
            </a:r>
            <a:endParaRPr/>
          </a:p>
        </p:txBody>
      </p:sp>
      <p:sp>
        <p:nvSpPr>
          <p:cNvPr id="154" name="Google Shape;154;p2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Libraries &amp; Exceptions</a:t>
            </a:r>
            <a:endParaRPr/>
          </a:p>
          <a:p>
            <a:pPr indent="-342900" lvl="0" marL="457200" rtl="0" algn="l">
              <a:spcBef>
                <a:spcPts val="0"/>
              </a:spcBef>
              <a:spcAft>
                <a:spcPts val="0"/>
              </a:spcAft>
              <a:buSzPts val="1800"/>
              <a:buChar char="●"/>
            </a:pPr>
            <a:r>
              <a:rPr lang="en"/>
              <a:t>Polymorphism</a:t>
            </a:r>
            <a:endParaRPr/>
          </a:p>
          <a:p>
            <a:pPr indent="-342900" lvl="0" marL="457200" rtl="0" algn="l">
              <a:spcBef>
                <a:spcPts val="0"/>
              </a:spcBef>
              <a:spcAft>
                <a:spcPts val="0"/>
              </a:spcAft>
              <a:buSzPts val="1800"/>
              <a:buChar char="●"/>
            </a:pPr>
            <a:r>
              <a:rPr lang="en"/>
              <a:t>Namespaces</a:t>
            </a:r>
            <a:endParaRPr/>
          </a:p>
          <a:p>
            <a:pPr indent="-342900" lvl="0" marL="457200" rtl="0" algn="l">
              <a:spcBef>
                <a:spcPts val="0"/>
              </a:spcBef>
              <a:spcAft>
                <a:spcPts val="0"/>
              </a:spcAft>
              <a:buSzPts val="1800"/>
              <a:buChar char="●"/>
            </a:pPr>
            <a:r>
              <a:rPr lang="en"/>
              <a:t>Sound</a:t>
            </a:r>
            <a:endParaRPr/>
          </a:p>
          <a:p>
            <a:pPr indent="-342900" lvl="0" marL="457200" rtl="0" algn="l">
              <a:spcBef>
                <a:spcPts val="0"/>
              </a:spcBef>
              <a:spcAft>
                <a:spcPts val="0"/>
              </a:spcAft>
              <a:buSzPts val="1800"/>
              <a:buChar char="●"/>
            </a:pPr>
            <a:r>
              <a:rPr lang="en"/>
              <a:t>STL Containers - Vector, List, Map</a:t>
            </a:r>
            <a:endParaRPr/>
          </a:p>
          <a:p>
            <a:pPr indent="-342900" lvl="0" marL="457200" rtl="0" algn="l">
              <a:spcBef>
                <a:spcPts val="0"/>
              </a:spcBef>
              <a:spcAft>
                <a:spcPts val="0"/>
              </a:spcAft>
              <a:buSzPts val="1800"/>
              <a:buChar char="●"/>
            </a:pPr>
            <a:r>
              <a:rPr lang="en"/>
              <a:t>Overloaded Insertion Operators</a:t>
            </a:r>
            <a:endParaRPr/>
          </a:p>
          <a:p>
            <a:pPr indent="-342900" lvl="0" marL="457200" rtl="0" algn="l">
              <a:spcBef>
                <a:spcPts val="0"/>
              </a:spcBef>
              <a:spcAft>
                <a:spcPts val="0"/>
              </a:spcAft>
              <a:buSzPts val="1800"/>
              <a:buChar char="●"/>
            </a:pPr>
            <a:r>
              <a:rPr lang="en"/>
              <a:t>C++11 Features</a:t>
            </a:r>
            <a:endParaRPr/>
          </a:p>
          <a:p>
            <a:pPr indent="-342900" lvl="0" marL="457200" rtl="0" algn="l">
              <a:spcBef>
                <a:spcPts val="0"/>
              </a:spcBef>
              <a:spcAft>
                <a:spcPts val="0"/>
              </a:spcAft>
              <a:buSzPts val="1800"/>
              <a:buChar char="●"/>
            </a:pPr>
            <a:r>
              <a:rPr lang="en"/>
              <a:t>Style Guidelines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Libraries &amp; Exceptions</a:t>
            </a:r>
            <a:endParaRPr/>
          </a:p>
        </p:txBody>
      </p:sp>
      <p:sp>
        <p:nvSpPr>
          <p:cNvPr id="160" name="Google Shape;160;p27"/>
          <p:cNvSpPr txBox="1"/>
          <p:nvPr>
            <p:ph idx="1" type="body"/>
          </p:nvPr>
        </p:nvSpPr>
        <p:spPr>
          <a:xfrm>
            <a:off x="311700" y="1171600"/>
            <a:ext cx="3421800" cy="198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Library</a:t>
            </a:r>
            <a:endParaRPr/>
          </a:p>
          <a:p>
            <a:pPr indent="-317500" lvl="1" marL="914400" rtl="0" algn="l">
              <a:spcBef>
                <a:spcPts val="0"/>
              </a:spcBef>
              <a:spcAft>
                <a:spcPts val="0"/>
              </a:spcAft>
              <a:buSzPts val="1400"/>
              <a:buChar char="○"/>
            </a:pPr>
            <a:r>
              <a:rPr lang="en"/>
              <a:t>FileLoadExceptions.a</a:t>
            </a:r>
            <a:endParaRPr/>
          </a:p>
          <a:p>
            <a:pPr indent="-342900" lvl="0" marL="457200" rtl="0" algn="l">
              <a:spcBef>
                <a:spcPts val="0"/>
              </a:spcBef>
              <a:spcAft>
                <a:spcPts val="0"/>
              </a:spcAft>
              <a:buSzPts val="1800"/>
              <a:buChar char="●"/>
            </a:pPr>
            <a:r>
              <a:rPr lang="en"/>
              <a:t>Exceptions used </a:t>
            </a:r>
            <a:endParaRPr/>
          </a:p>
          <a:p>
            <a:pPr indent="-317500" lvl="1" marL="914400" rtl="0" algn="l">
              <a:spcBef>
                <a:spcPts val="0"/>
              </a:spcBef>
              <a:spcAft>
                <a:spcPts val="0"/>
              </a:spcAft>
              <a:buSzPts val="1400"/>
              <a:buChar char="○"/>
            </a:pPr>
            <a:r>
              <a:rPr lang="en"/>
              <a:t>Texture files</a:t>
            </a:r>
            <a:endParaRPr/>
          </a:p>
          <a:p>
            <a:pPr indent="-317500" lvl="1" marL="914400" rtl="0" algn="l">
              <a:spcBef>
                <a:spcPts val="0"/>
              </a:spcBef>
              <a:spcAft>
                <a:spcPts val="0"/>
              </a:spcAft>
              <a:buSzPts val="1400"/>
              <a:buChar char="○"/>
            </a:pPr>
            <a:r>
              <a:rPr lang="en"/>
              <a:t>Sound files</a:t>
            </a:r>
            <a:endParaRPr/>
          </a:p>
          <a:p>
            <a:pPr indent="-317500" lvl="1" marL="914400" rtl="0" algn="l">
              <a:spcBef>
                <a:spcPts val="0"/>
              </a:spcBef>
              <a:spcAft>
                <a:spcPts val="0"/>
              </a:spcAft>
              <a:buSzPts val="1400"/>
              <a:buChar char="○"/>
            </a:pPr>
            <a:r>
              <a:rPr lang="en"/>
              <a:t>Music files</a:t>
            </a:r>
            <a:endParaRPr/>
          </a:p>
          <a:p>
            <a:pPr indent="-317500" lvl="1" marL="914400" rtl="0" algn="l">
              <a:spcBef>
                <a:spcPts val="0"/>
              </a:spcBef>
              <a:spcAft>
                <a:spcPts val="0"/>
              </a:spcAft>
              <a:buSzPts val="1400"/>
              <a:buChar char="○"/>
            </a:pPr>
            <a:r>
              <a:rPr lang="en"/>
              <a:t>Font files</a:t>
            </a:r>
            <a:endParaRPr/>
          </a:p>
          <a:p>
            <a:pPr indent="0" lvl="0" marL="914400" rtl="0" algn="l">
              <a:spcBef>
                <a:spcPts val="1600"/>
              </a:spcBef>
              <a:spcAft>
                <a:spcPts val="1600"/>
              </a:spcAft>
              <a:buNone/>
            </a:pPr>
            <a:r>
              <a:t/>
            </a:r>
            <a:endParaRPr/>
          </a:p>
        </p:txBody>
      </p:sp>
      <p:pic>
        <p:nvPicPr>
          <p:cNvPr id="161" name="Google Shape;161;p27"/>
          <p:cNvPicPr preferRelativeResize="0"/>
          <p:nvPr/>
        </p:nvPicPr>
        <p:blipFill>
          <a:blip r:embed="rId3">
            <a:alphaModFix/>
          </a:blip>
          <a:stretch>
            <a:fillRect/>
          </a:stretch>
        </p:blipFill>
        <p:spPr>
          <a:xfrm>
            <a:off x="3445900" y="1171600"/>
            <a:ext cx="3531280" cy="3780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Polymorphism</a:t>
            </a:r>
            <a:endParaRPr/>
          </a:p>
        </p:txBody>
      </p:sp>
      <p:sp>
        <p:nvSpPr>
          <p:cNvPr id="167" name="Google Shape;167;p2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Screenmanager - each screen is derived from ScreenManager base class</a:t>
            </a:r>
            <a:endParaRPr/>
          </a:p>
          <a:p>
            <a:pPr indent="0" lvl="0" marL="0" rtl="0" algn="l">
              <a:spcBef>
                <a:spcPts val="1600"/>
              </a:spcBef>
              <a:spcAft>
                <a:spcPts val="0"/>
              </a:spcAft>
              <a:buNone/>
            </a:pPr>
            <a:r>
              <a:t/>
            </a:r>
            <a:endParaRPr i="1" sz="1100">
              <a:solidFill>
                <a:srgbClr val="6C7986"/>
              </a:solidFill>
              <a:highlight>
                <a:srgbClr val="1F1F24"/>
              </a:highlight>
              <a:latin typeface="Arial"/>
              <a:ea typeface="Arial"/>
              <a:cs typeface="Arial"/>
              <a:sym typeface="Arial"/>
            </a:endParaRPr>
          </a:p>
          <a:p>
            <a:pPr indent="0" lvl="0" marL="0" rtl="0" algn="l">
              <a:spcBef>
                <a:spcPts val="1600"/>
              </a:spcBef>
              <a:spcAft>
                <a:spcPts val="0"/>
              </a:spcAft>
              <a:buNone/>
            </a:pPr>
            <a:r>
              <a:t/>
            </a:r>
            <a:endParaRPr i="1" sz="1100">
              <a:solidFill>
                <a:srgbClr val="6C7986"/>
              </a:solidFill>
              <a:highlight>
                <a:srgbClr val="1F1F24"/>
              </a:highlight>
              <a:latin typeface="Arial"/>
              <a:ea typeface="Arial"/>
              <a:cs typeface="Arial"/>
              <a:sym typeface="Arial"/>
            </a:endParaRPr>
          </a:p>
          <a:p>
            <a:pPr indent="0" lvl="0" marL="0" rtl="0" algn="l">
              <a:spcBef>
                <a:spcPts val="1600"/>
              </a:spcBef>
              <a:spcAft>
                <a:spcPts val="0"/>
              </a:spcAft>
              <a:buNone/>
            </a:pPr>
            <a:r>
              <a:rPr i="1" lang="en" sz="1100">
                <a:solidFill>
                  <a:srgbClr val="6C7986"/>
                </a:solidFill>
                <a:highlight>
                  <a:srgbClr val="1F1F24"/>
                </a:highlight>
                <a:latin typeface="Arial"/>
                <a:ea typeface="Arial"/>
                <a:cs typeface="Arial"/>
                <a:sym typeface="Arial"/>
              </a:rPr>
              <a:t> </a:t>
            </a:r>
            <a:endParaRPr sz="1100">
              <a:solidFill>
                <a:srgbClr val="FFFFFF"/>
              </a:solidFill>
              <a:highlight>
                <a:srgbClr val="1F1F24"/>
              </a:highlight>
              <a:latin typeface="Arial"/>
              <a:ea typeface="Arial"/>
              <a:cs typeface="Arial"/>
              <a:sym typeface="Arial"/>
            </a:endParaRPr>
          </a:p>
          <a:p>
            <a:pPr indent="0" lvl="0" marL="0" rtl="0" algn="l">
              <a:spcBef>
                <a:spcPts val="1600"/>
              </a:spcBef>
              <a:spcAft>
                <a:spcPts val="0"/>
              </a:spcAft>
              <a:buNone/>
            </a:pPr>
            <a:r>
              <a:t/>
            </a:r>
            <a:endParaRPr sz="1200"/>
          </a:p>
          <a:p>
            <a:pPr indent="-304800" lvl="0" marL="457200" rtl="0" algn="l">
              <a:spcBef>
                <a:spcPts val="1600"/>
              </a:spcBef>
              <a:spcAft>
                <a:spcPts val="0"/>
              </a:spcAft>
              <a:buSzPts val="1200"/>
              <a:buChar char="●"/>
            </a:pPr>
            <a:r>
              <a:rPr lang="en" sz="1200"/>
              <a:t>screenManager is an array of pointers to different screen objects (Title, Menu, Game, etc)</a:t>
            </a:r>
            <a:endParaRPr sz="1200"/>
          </a:p>
          <a:p>
            <a:pPr indent="-304800" lvl="0" marL="457200" rtl="0" algn="l">
              <a:spcBef>
                <a:spcPts val="0"/>
              </a:spcBef>
              <a:spcAft>
                <a:spcPts val="0"/>
              </a:spcAft>
              <a:buSzPts val="1200"/>
              <a:buChar char="●"/>
            </a:pPr>
            <a:r>
              <a:rPr lang="en" sz="1200"/>
              <a:t>There is a pure virtual function in the ScreenManager class, so the ScreenManage cannot be declared as an object.</a:t>
            </a:r>
            <a:endParaRPr sz="1200"/>
          </a:p>
          <a:p>
            <a:pPr indent="-304800" lvl="0" marL="457200" rtl="0" algn="l">
              <a:spcBef>
                <a:spcPts val="0"/>
              </a:spcBef>
              <a:spcAft>
                <a:spcPts val="0"/>
              </a:spcAft>
              <a:buSzPts val="1200"/>
              <a:buChar char="●"/>
            </a:pPr>
            <a:r>
              <a:rPr lang="en" sz="1200"/>
              <a:t>There is a static variable in the ScreenManager class which hold the index of the next screen that is supposed to be displayed</a:t>
            </a:r>
            <a:endParaRPr sz="1200"/>
          </a:p>
          <a:p>
            <a:pPr indent="-304800" lvl="0" marL="457200" rtl="0" algn="l">
              <a:spcBef>
                <a:spcPts val="0"/>
              </a:spcBef>
              <a:spcAft>
                <a:spcPts val="0"/>
              </a:spcAft>
              <a:buSzPts val="1200"/>
              <a:buChar char="●"/>
            </a:pPr>
            <a:r>
              <a:rPr lang="en" sz="1200"/>
              <a:t>Enum used to index the array so you don’t have to know which screen belongs to which index</a:t>
            </a:r>
            <a:endParaRPr sz="1200"/>
          </a:p>
          <a:p>
            <a:pPr indent="0" lvl="0" marL="457200" rtl="0" algn="l">
              <a:spcBef>
                <a:spcPts val="1600"/>
              </a:spcBef>
              <a:spcAft>
                <a:spcPts val="0"/>
              </a:spcAft>
              <a:buNone/>
            </a:pPr>
            <a:r>
              <a:t/>
            </a:r>
            <a:endParaRPr sz="1200"/>
          </a:p>
          <a:p>
            <a:pPr indent="0" lvl="0" marL="0" rtl="0" algn="l">
              <a:spcBef>
                <a:spcPts val="1600"/>
              </a:spcBef>
              <a:spcAft>
                <a:spcPts val="0"/>
              </a:spcAft>
              <a:buClr>
                <a:schemeClr val="dk1"/>
              </a:buClr>
              <a:buSzPts val="1100"/>
              <a:buFont typeface="Arial"/>
              <a:buNone/>
            </a:pPr>
            <a:r>
              <a:t/>
            </a:r>
            <a:endParaRPr sz="1200"/>
          </a:p>
          <a:p>
            <a:pPr indent="0" lvl="0" marL="0" rtl="0" algn="l">
              <a:spcBef>
                <a:spcPts val="1600"/>
              </a:spcBef>
              <a:spcAft>
                <a:spcPts val="1600"/>
              </a:spcAft>
              <a:buNone/>
            </a:pPr>
            <a:r>
              <a:t/>
            </a:r>
            <a:endParaRPr/>
          </a:p>
        </p:txBody>
      </p:sp>
      <p:pic>
        <p:nvPicPr>
          <p:cNvPr id="168" name="Google Shape;168;p28"/>
          <p:cNvPicPr preferRelativeResize="0"/>
          <p:nvPr/>
        </p:nvPicPr>
        <p:blipFill>
          <a:blip r:embed="rId3">
            <a:alphaModFix/>
          </a:blip>
          <a:stretch>
            <a:fillRect/>
          </a:stretch>
        </p:blipFill>
        <p:spPr>
          <a:xfrm>
            <a:off x="1031338" y="1598588"/>
            <a:ext cx="6600825" cy="1590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Namespaces</a:t>
            </a:r>
            <a:endParaRPr/>
          </a:p>
        </p:txBody>
      </p:sp>
      <p:sp>
        <p:nvSpPr>
          <p:cNvPr id="174" name="Google Shape;174;p29"/>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namespace Resources									namespace GameObjects</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pic>
        <p:nvPicPr>
          <p:cNvPr id="175" name="Google Shape;175;p29"/>
          <p:cNvPicPr preferRelativeResize="0"/>
          <p:nvPr/>
        </p:nvPicPr>
        <p:blipFill>
          <a:blip r:embed="rId3">
            <a:alphaModFix/>
          </a:blip>
          <a:stretch>
            <a:fillRect/>
          </a:stretch>
        </p:blipFill>
        <p:spPr>
          <a:xfrm>
            <a:off x="407347" y="1524122"/>
            <a:ext cx="3734750" cy="1225575"/>
          </a:xfrm>
          <a:prstGeom prst="rect">
            <a:avLst/>
          </a:prstGeom>
          <a:noFill/>
          <a:ln>
            <a:noFill/>
          </a:ln>
        </p:spPr>
      </p:pic>
      <p:pic>
        <p:nvPicPr>
          <p:cNvPr id="176" name="Google Shape;176;p29"/>
          <p:cNvPicPr preferRelativeResize="0"/>
          <p:nvPr/>
        </p:nvPicPr>
        <p:blipFill>
          <a:blip r:embed="rId4">
            <a:alphaModFix/>
          </a:blip>
          <a:stretch>
            <a:fillRect/>
          </a:stretch>
        </p:blipFill>
        <p:spPr>
          <a:xfrm>
            <a:off x="407350" y="2942797"/>
            <a:ext cx="4839375" cy="698850"/>
          </a:xfrm>
          <a:prstGeom prst="rect">
            <a:avLst/>
          </a:prstGeom>
          <a:noFill/>
          <a:ln>
            <a:noFill/>
          </a:ln>
        </p:spPr>
      </p:pic>
      <p:pic>
        <p:nvPicPr>
          <p:cNvPr id="177" name="Google Shape;177;p29"/>
          <p:cNvPicPr preferRelativeResize="0"/>
          <p:nvPr/>
        </p:nvPicPr>
        <p:blipFill>
          <a:blip r:embed="rId5">
            <a:alphaModFix/>
          </a:blip>
          <a:stretch>
            <a:fillRect/>
          </a:stretch>
        </p:blipFill>
        <p:spPr>
          <a:xfrm>
            <a:off x="5831313" y="1524125"/>
            <a:ext cx="2447925" cy="2362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STL Containers - Vector</a:t>
            </a:r>
            <a:endParaRPr/>
          </a:p>
        </p:txBody>
      </p:sp>
      <p:sp>
        <p:nvSpPr>
          <p:cNvPr id="183" name="Google Shape;183;p3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Vector: The monsters will be randomly generated and stored in a vector. When game object is running, an array of vector will be iterated in order to check if there are buildings around each monster. If yes, that monster will stop and start attacking the building nearby.</a:t>
            </a:r>
            <a:endParaRPr/>
          </a:p>
          <a:p>
            <a:pPr indent="-285750" lvl="1" marL="914400" rtl="0" algn="l">
              <a:spcBef>
                <a:spcPts val="0"/>
              </a:spcBef>
              <a:spcAft>
                <a:spcPts val="0"/>
              </a:spcAft>
              <a:buSzPts val="900"/>
              <a:buChar char="○"/>
            </a:pPr>
            <a:r>
              <a:rPr lang="en" sz="900"/>
              <a:t>std::vector &lt;Monster *&gt; monsterList[5];</a:t>
            </a:r>
            <a:endParaRPr sz="900"/>
          </a:p>
          <a:p>
            <a:pPr indent="-285750" lvl="1" marL="914400" rtl="0" algn="l">
              <a:spcBef>
                <a:spcPts val="0"/>
              </a:spcBef>
              <a:spcAft>
                <a:spcPts val="0"/>
              </a:spcAft>
              <a:buSzPts val="900"/>
              <a:buChar char="○"/>
            </a:pPr>
            <a:r>
              <a:rPr lang="en" sz="900"/>
              <a:t>monsterList[spawnLocation].push_back(newMonster);</a:t>
            </a:r>
            <a:endParaRPr sz="900"/>
          </a:p>
          <a:p>
            <a:pPr indent="-285750" lvl="1" marL="914400" rtl="0" algn="l">
              <a:spcBef>
                <a:spcPts val="0"/>
              </a:spcBef>
              <a:spcAft>
                <a:spcPts val="0"/>
              </a:spcAft>
              <a:buSzPts val="900"/>
              <a:buChar char="○"/>
            </a:pPr>
            <a:r>
              <a:rPr lang="en" sz="900"/>
              <a:t>     for (auto monster = monsterList[row].begin(); monster != monsterList[row].end();   ++monster)</a:t>
            </a:r>
            <a:endParaRPr sz="900"/>
          </a:p>
          <a:p>
            <a:pPr indent="-285750" lvl="1" marL="914400" rtl="0" algn="l">
              <a:spcBef>
                <a:spcPts val="0"/>
              </a:spcBef>
              <a:spcAft>
                <a:spcPts val="0"/>
              </a:spcAft>
              <a:buSzPts val="900"/>
              <a:buChar char="○"/>
            </a:pPr>
            <a:r>
              <a:rPr lang="en" sz="900"/>
              <a:t>      {</a:t>
            </a:r>
            <a:endParaRPr sz="900"/>
          </a:p>
          <a:p>
            <a:pPr indent="-285750" lvl="1" marL="914400" rtl="0" algn="l">
              <a:spcBef>
                <a:spcPts val="0"/>
              </a:spcBef>
              <a:spcAft>
                <a:spcPts val="0"/>
              </a:spcAft>
              <a:buSzPts val="900"/>
              <a:buChar char="○"/>
            </a:pPr>
            <a:r>
              <a:rPr lang="en" sz="900"/>
              <a:t>         if ((*monster)-&gt;getIsFinished())</a:t>
            </a:r>
            <a:endParaRPr sz="900"/>
          </a:p>
          <a:p>
            <a:pPr indent="-285750" lvl="1" marL="914400" rtl="0" algn="l">
              <a:spcBef>
                <a:spcPts val="0"/>
              </a:spcBef>
              <a:spcAft>
                <a:spcPts val="0"/>
              </a:spcAft>
              <a:buSzPts val="900"/>
              <a:buChar char="○"/>
            </a:pPr>
            <a:r>
              <a:rPr lang="en" sz="900"/>
              <a:t>         {</a:t>
            </a:r>
            <a:endParaRPr sz="900"/>
          </a:p>
          <a:p>
            <a:pPr indent="-285750" lvl="1" marL="914400" rtl="0" algn="l">
              <a:spcBef>
                <a:spcPts val="0"/>
              </a:spcBef>
              <a:spcAft>
                <a:spcPts val="0"/>
              </a:spcAft>
              <a:buSzPts val="900"/>
              <a:buChar char="○"/>
            </a:pPr>
            <a:r>
              <a:rPr lang="en" sz="900"/>
              <a:t>            monsterRespawnManager.addToKillCount();</a:t>
            </a:r>
            <a:endParaRPr sz="900"/>
          </a:p>
          <a:p>
            <a:pPr indent="-285750" lvl="1" marL="914400" rtl="0" algn="l">
              <a:spcBef>
                <a:spcPts val="0"/>
              </a:spcBef>
              <a:spcAft>
                <a:spcPts val="0"/>
              </a:spcAft>
              <a:buSzPts val="900"/>
              <a:buChar char="○"/>
            </a:pPr>
            <a:r>
              <a:rPr lang="en" sz="900"/>
              <a:t>            delete *monster;</a:t>
            </a:r>
            <a:endParaRPr sz="900"/>
          </a:p>
          <a:p>
            <a:pPr indent="-285750" lvl="1" marL="914400" rtl="0" algn="l">
              <a:spcBef>
                <a:spcPts val="0"/>
              </a:spcBef>
              <a:spcAft>
                <a:spcPts val="0"/>
              </a:spcAft>
              <a:buSzPts val="900"/>
              <a:buChar char="○"/>
            </a:pPr>
            <a:r>
              <a:rPr lang="en" sz="900"/>
              <a:t>            *monster = nullptr;</a:t>
            </a:r>
            <a:endParaRPr sz="900"/>
          </a:p>
          <a:p>
            <a:pPr indent="-285750" lvl="1" marL="914400" rtl="0" algn="l">
              <a:spcBef>
                <a:spcPts val="0"/>
              </a:spcBef>
              <a:spcAft>
                <a:spcPts val="0"/>
              </a:spcAft>
              <a:buSzPts val="900"/>
              <a:buChar char="○"/>
            </a:pPr>
            <a:r>
              <a:rPr lang="en" sz="900"/>
              <a:t>            monsterList[row].erase(monster);</a:t>
            </a:r>
            <a:endParaRPr sz="900"/>
          </a:p>
          <a:p>
            <a:pPr indent="-285750" lvl="1" marL="914400" rtl="0" algn="l">
              <a:spcBef>
                <a:spcPts val="0"/>
              </a:spcBef>
              <a:spcAft>
                <a:spcPts val="0"/>
              </a:spcAft>
              <a:buSzPts val="900"/>
              <a:buChar char="○"/>
            </a:pPr>
            <a:r>
              <a:rPr lang="en" sz="900"/>
              <a:t>            resources.setCoin(10);</a:t>
            </a:r>
            <a:endParaRPr sz="900"/>
          </a:p>
          <a:p>
            <a:pPr indent="-285750" lvl="1" marL="914400" rtl="0" algn="l">
              <a:spcBef>
                <a:spcPts val="0"/>
              </a:spcBef>
              <a:spcAft>
                <a:spcPts val="0"/>
              </a:spcAft>
              <a:buSzPts val="900"/>
              <a:buChar char="○"/>
            </a:pPr>
            <a:r>
              <a:rPr lang="en" sz="900"/>
              <a:t>            break;</a:t>
            </a:r>
            <a:endParaRPr sz="900"/>
          </a:p>
          <a:p>
            <a:pPr indent="-285750" lvl="1" marL="914400" rtl="0" algn="l">
              <a:spcBef>
                <a:spcPts val="0"/>
              </a:spcBef>
              <a:spcAft>
                <a:spcPts val="0"/>
              </a:spcAft>
              <a:buSzPts val="900"/>
              <a:buChar char="○"/>
            </a:pPr>
            <a:r>
              <a:rPr lang="en" sz="900"/>
              <a:t>         }</a:t>
            </a:r>
            <a:endParaRPr sz="900"/>
          </a:p>
          <a:p>
            <a:pPr indent="-285750" lvl="1" marL="914400" rtl="0" algn="l">
              <a:spcBef>
                <a:spcPts val="0"/>
              </a:spcBef>
              <a:spcAft>
                <a:spcPts val="0"/>
              </a:spcAft>
              <a:buSzPts val="900"/>
              <a:buChar char="○"/>
            </a:pPr>
            <a:r>
              <a:rPr lang="en" sz="9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STL Container - List</a:t>
            </a:r>
            <a:endParaRPr/>
          </a:p>
        </p:txBody>
      </p:sp>
      <p:sp>
        <p:nvSpPr>
          <p:cNvPr id="189" name="Google Shape;189;p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a projectile is generated, it will be stored in a list. There are totally 5 list of projectiles, and each projectile has its position as a member data. </a:t>
            </a:r>
            <a:endParaRPr/>
          </a:p>
          <a:p>
            <a:pPr indent="-317500" lvl="1" marL="914400" rtl="0" algn="l">
              <a:spcBef>
                <a:spcPts val="0"/>
              </a:spcBef>
              <a:spcAft>
                <a:spcPts val="0"/>
              </a:spcAft>
              <a:buSzPts val="1400"/>
              <a:buChar char="○"/>
            </a:pPr>
            <a:r>
              <a:rPr lang="en"/>
              <a:t>std::</a:t>
            </a:r>
            <a:r>
              <a:rPr b="1" lang="en"/>
              <a:t>list</a:t>
            </a:r>
            <a:r>
              <a:rPr lang="en"/>
              <a:t> &lt;Projectile *&gt; projectileList[5];</a:t>
            </a:r>
            <a:endParaRPr/>
          </a:p>
          <a:p>
            <a:pPr indent="-317500" lvl="1" marL="914400" rtl="0" algn="l">
              <a:spcBef>
                <a:spcPts val="0"/>
              </a:spcBef>
              <a:spcAft>
                <a:spcPts val="0"/>
              </a:spcAft>
              <a:buSzPts val="1400"/>
              <a:buChar char="○"/>
            </a:pPr>
            <a:r>
              <a:rPr lang="en"/>
              <a:t>projectileList[row].</a:t>
            </a:r>
            <a:r>
              <a:rPr b="1" lang="en"/>
              <a:t>push_back</a:t>
            </a:r>
            <a:r>
              <a:rPr lang="en"/>
              <a:t>(newProjectile)</a:t>
            </a:r>
            <a:endParaRPr/>
          </a:p>
          <a:p>
            <a:pPr indent="-317500" lvl="1" marL="914400" rtl="0" algn="l">
              <a:spcBef>
                <a:spcPts val="0"/>
              </a:spcBef>
              <a:spcAft>
                <a:spcPts val="0"/>
              </a:spcAft>
              <a:buSzPts val="1400"/>
              <a:buChar char="○"/>
            </a:pPr>
            <a:r>
              <a:rPr lang="en"/>
              <a:t>projectileList[row].erase(projectile);</a:t>
            </a:r>
            <a:endParaRPr/>
          </a:p>
          <a:p>
            <a:pPr indent="-317500" lvl="1" marL="914400" rtl="0" algn="l">
              <a:spcBef>
                <a:spcPts val="0"/>
              </a:spcBef>
              <a:spcAft>
                <a:spcPts val="0"/>
              </a:spcAft>
              <a:buSzPts val="1400"/>
              <a:buChar char="○"/>
            </a:pPr>
            <a:r>
              <a:rPr lang="en"/>
              <a:t>Projectile *newGiantCannonBall = new GiantCannonBall(deltaTime, position,                  resourceHolder.getTexture(ID::Projectiles));</a:t>
            </a:r>
            <a:endParaRPr/>
          </a:p>
          <a:p>
            <a:pPr indent="-317500" lvl="1" marL="914400" rtl="0" algn="l">
              <a:spcBef>
                <a:spcPts val="0"/>
              </a:spcBef>
              <a:spcAft>
                <a:spcPts val="0"/>
              </a:spcAft>
              <a:buSzPts val="1400"/>
              <a:buChar char="○"/>
            </a:pPr>
            <a:r>
              <a:rPr lang="en"/>
              <a:t>projectileList[row].push_back(newGiantCannonBall);</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50575" y="81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66" name="Google Shape;66;p14"/>
          <p:cNvSpPr txBox="1"/>
          <p:nvPr>
            <p:ph idx="1" type="body"/>
          </p:nvPr>
        </p:nvSpPr>
        <p:spPr>
          <a:xfrm>
            <a:off x="137625" y="694225"/>
            <a:ext cx="7221900" cy="41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Game Overview</a:t>
            </a:r>
            <a:endParaRPr/>
          </a:p>
          <a:p>
            <a:pPr indent="-317500" lvl="0" marL="457200" rtl="0" algn="l">
              <a:spcBef>
                <a:spcPts val="1600"/>
              </a:spcBef>
              <a:spcAft>
                <a:spcPts val="0"/>
              </a:spcAft>
              <a:buSzPts val="1400"/>
              <a:buChar char="●"/>
            </a:pPr>
            <a:r>
              <a:rPr lang="en" sz="1400"/>
              <a:t>Class relationships - UML Diagram</a:t>
            </a:r>
            <a:endParaRPr sz="1400"/>
          </a:p>
          <a:p>
            <a:pPr indent="0" lvl="0" marL="0" rtl="0" algn="l">
              <a:spcBef>
                <a:spcPts val="1600"/>
              </a:spcBef>
              <a:spcAft>
                <a:spcPts val="0"/>
              </a:spcAft>
              <a:buNone/>
            </a:pPr>
            <a:r>
              <a:rPr lang="en"/>
              <a:t>2. Game Demonstration</a:t>
            </a:r>
            <a:endParaRPr/>
          </a:p>
          <a:p>
            <a:pPr indent="-317500" lvl="0" marL="457200" rtl="0" algn="l">
              <a:spcBef>
                <a:spcPts val="1600"/>
              </a:spcBef>
              <a:spcAft>
                <a:spcPts val="0"/>
              </a:spcAft>
              <a:buSzPts val="1400"/>
              <a:buChar char="●"/>
            </a:pPr>
            <a:r>
              <a:rPr lang="en" sz="1400"/>
              <a:t>How to play</a:t>
            </a:r>
            <a:endParaRPr sz="1400"/>
          </a:p>
          <a:p>
            <a:pPr indent="-317500" lvl="0" marL="457200" rtl="0" algn="l">
              <a:spcBef>
                <a:spcPts val="0"/>
              </a:spcBef>
              <a:spcAft>
                <a:spcPts val="0"/>
              </a:spcAft>
              <a:buSzPts val="1400"/>
              <a:buChar char="●"/>
            </a:pPr>
            <a:r>
              <a:rPr lang="en" sz="1400"/>
              <a:t>Backdoor to show cool features</a:t>
            </a:r>
            <a:endParaRPr sz="1400"/>
          </a:p>
          <a:p>
            <a:pPr indent="0" lvl="0" marL="0" rtl="0" algn="l">
              <a:spcBef>
                <a:spcPts val="1600"/>
              </a:spcBef>
              <a:spcAft>
                <a:spcPts val="0"/>
              </a:spcAft>
              <a:buNone/>
            </a:pPr>
            <a:r>
              <a:rPr lang="en"/>
              <a:t>3. Analysis</a:t>
            </a:r>
            <a:endParaRPr/>
          </a:p>
          <a:p>
            <a:pPr indent="-317500" lvl="0" marL="457200" rtl="0" algn="l">
              <a:spcBef>
                <a:spcPts val="1600"/>
              </a:spcBef>
              <a:spcAft>
                <a:spcPts val="0"/>
              </a:spcAft>
              <a:buSzPts val="1400"/>
              <a:buChar char="●"/>
            </a:pPr>
            <a:r>
              <a:rPr lang="en" sz="1400"/>
              <a:t>Completed r</a:t>
            </a:r>
            <a:r>
              <a:rPr lang="en" sz="1400"/>
              <a:t>equirements </a:t>
            </a:r>
            <a:endParaRPr sz="1400"/>
          </a:p>
          <a:p>
            <a:pPr indent="-317500" lvl="0" marL="457200" rtl="0" algn="l">
              <a:spcBef>
                <a:spcPts val="0"/>
              </a:spcBef>
              <a:spcAft>
                <a:spcPts val="0"/>
              </a:spcAft>
              <a:buSzPts val="1400"/>
              <a:buChar char="●"/>
            </a:pPr>
            <a:r>
              <a:rPr lang="en" sz="1400"/>
              <a:t>C++11 Features </a:t>
            </a:r>
            <a:endParaRPr sz="1400"/>
          </a:p>
          <a:p>
            <a:pPr indent="0" lvl="0" marL="0" rtl="0" algn="l">
              <a:spcBef>
                <a:spcPts val="1600"/>
              </a:spcBef>
              <a:spcAft>
                <a:spcPts val="0"/>
              </a:spcAft>
              <a:buNone/>
            </a:pPr>
            <a:r>
              <a:rPr lang="en"/>
              <a:t>4. Summary/Suggestions</a:t>
            </a:r>
            <a:endParaRPr/>
          </a:p>
          <a:p>
            <a:pPr indent="-317500" lvl="0" marL="457200" rtl="0" algn="l">
              <a:spcBef>
                <a:spcPts val="1600"/>
              </a:spcBef>
              <a:spcAft>
                <a:spcPts val="0"/>
              </a:spcAft>
              <a:buSzPts val="1400"/>
              <a:buChar char="●"/>
            </a:pPr>
            <a:r>
              <a:rPr lang="en" sz="1400"/>
              <a:t>Reflection</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STL Container - Map</a:t>
            </a:r>
            <a:endParaRPr/>
          </a:p>
        </p:txBody>
      </p:sp>
      <p:sp>
        <p:nvSpPr>
          <p:cNvPr id="195" name="Google Shape;195;p3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resource that the game needs are stored into STL containers - map</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lnSpc>
                <a:spcPct val="100000"/>
              </a:lnSpc>
              <a:spcBef>
                <a:spcPts val="1600"/>
              </a:spcBef>
              <a:spcAft>
                <a:spcPts val="0"/>
              </a:spcAft>
              <a:buNone/>
            </a:pPr>
            <a:r>
              <a:rPr lang="en"/>
              <a:t>To get the texture used for the golem sprite sheet use the key </a:t>
            </a:r>
            <a:endParaRPr/>
          </a:p>
          <a:p>
            <a:pPr indent="457200" lvl="0" marL="0" rtl="0" algn="l">
              <a:lnSpc>
                <a:spcPct val="100000"/>
              </a:lnSpc>
              <a:spcBef>
                <a:spcPts val="1600"/>
              </a:spcBef>
              <a:spcAft>
                <a:spcPts val="0"/>
              </a:spcAft>
              <a:buNone/>
            </a:pPr>
            <a:r>
              <a:rPr lang="en"/>
              <a:t>Resources::Textures::Golem</a:t>
            </a:r>
            <a:endParaRPr/>
          </a:p>
          <a:p>
            <a:pPr indent="0" lvl="0" marL="0" rtl="0" algn="l">
              <a:lnSpc>
                <a:spcPct val="100000"/>
              </a:lnSpc>
              <a:spcBef>
                <a:spcPts val="1600"/>
              </a:spcBef>
              <a:spcAft>
                <a:spcPts val="0"/>
              </a:spcAft>
              <a:buNone/>
            </a:pPr>
            <a:r>
              <a:rPr lang="en"/>
              <a:t>Returns the correct texture by reference</a:t>
            </a:r>
            <a:endParaRPr/>
          </a:p>
          <a:p>
            <a:pPr indent="0" lvl="0" marL="0" rtl="0" algn="l">
              <a:spcBef>
                <a:spcPts val="1600"/>
              </a:spcBef>
              <a:spcAft>
                <a:spcPts val="1600"/>
              </a:spcAft>
              <a:buNone/>
            </a:pPr>
            <a:r>
              <a:t/>
            </a:r>
            <a:endParaRPr/>
          </a:p>
        </p:txBody>
      </p:sp>
      <p:pic>
        <p:nvPicPr>
          <p:cNvPr id="196" name="Google Shape;196;p32"/>
          <p:cNvPicPr preferRelativeResize="0"/>
          <p:nvPr/>
        </p:nvPicPr>
        <p:blipFill>
          <a:blip r:embed="rId3">
            <a:alphaModFix/>
          </a:blip>
          <a:stretch>
            <a:fillRect/>
          </a:stretch>
        </p:blipFill>
        <p:spPr>
          <a:xfrm>
            <a:off x="452975" y="1673678"/>
            <a:ext cx="7742450" cy="1118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Overloaded Insertion Operators</a:t>
            </a:r>
            <a:endParaRPr/>
          </a:p>
        </p:txBody>
      </p:sp>
      <p:sp>
        <p:nvSpPr>
          <p:cNvPr id="202" name="Google Shape;202;p33"/>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Overloaded insertion operator is used for displaying a message in console when a cannon is set by the user.</a:t>
            </a:r>
            <a:endParaRPr/>
          </a:p>
          <a:p>
            <a:pPr indent="0" lvl="0" marL="0" rtl="0" algn="l">
              <a:spcBef>
                <a:spcPts val="0"/>
              </a:spcBef>
              <a:spcAft>
                <a:spcPts val="0"/>
              </a:spcAft>
              <a:buNone/>
            </a:pPr>
            <a:r>
              <a:rPr lang="en" sz="900"/>
              <a:t>std::ostream&amp; operator&lt;&lt; (std::ostream&amp; out, const Tower&amp; tow)</a:t>
            </a:r>
            <a:endParaRPr sz="900"/>
          </a:p>
          <a:p>
            <a:pPr indent="0" lvl="0" marL="0" rtl="0" algn="l">
              <a:lnSpc>
                <a:spcPct val="100000"/>
              </a:lnSpc>
              <a:spcBef>
                <a:spcPts val="0"/>
              </a:spcBef>
              <a:spcAft>
                <a:spcPts val="0"/>
              </a:spcAft>
              <a:buNone/>
            </a:pPr>
            <a:r>
              <a:rPr lang="en" sz="900"/>
              <a:t>{</a:t>
            </a:r>
            <a:endParaRPr sz="900"/>
          </a:p>
          <a:p>
            <a:pPr indent="0" lvl="0" marL="0" rtl="0" algn="l">
              <a:lnSpc>
                <a:spcPct val="100000"/>
              </a:lnSpc>
              <a:spcBef>
                <a:spcPts val="0"/>
              </a:spcBef>
              <a:spcAft>
                <a:spcPts val="0"/>
              </a:spcAft>
              <a:buNone/>
            </a:pPr>
            <a:r>
              <a:rPr lang="en" sz="900"/>
              <a:t>    switch(tow.getTowerType())</a:t>
            </a:r>
            <a:endParaRPr sz="900"/>
          </a:p>
          <a:p>
            <a:pPr indent="0" lvl="0" marL="0" rtl="0" algn="l">
              <a:lnSpc>
                <a:spcPct val="100000"/>
              </a:lnSpc>
              <a:spcBef>
                <a:spcPts val="0"/>
              </a:spcBef>
              <a:spcAft>
                <a:spcPts val="0"/>
              </a:spcAft>
              <a:buNone/>
            </a:pPr>
            <a:r>
              <a:rPr lang="en" sz="900"/>
              <a:t>    {</a:t>
            </a:r>
            <a:endParaRPr sz="900"/>
          </a:p>
          <a:p>
            <a:pPr indent="0" lvl="0" marL="0" rtl="0" algn="l">
              <a:lnSpc>
                <a:spcPct val="100000"/>
              </a:lnSpc>
              <a:spcBef>
                <a:spcPts val="0"/>
              </a:spcBef>
              <a:spcAft>
                <a:spcPts val="0"/>
              </a:spcAft>
              <a:buNone/>
            </a:pPr>
            <a:r>
              <a:rPr lang="en" sz="900"/>
              <a:t>    case Towers::Type::Cannon:</a:t>
            </a:r>
            <a:endParaRPr sz="900"/>
          </a:p>
          <a:p>
            <a:pPr indent="0" lvl="0" marL="0" rtl="0" algn="l">
              <a:lnSpc>
                <a:spcPct val="100000"/>
              </a:lnSpc>
              <a:spcBef>
                <a:spcPts val="0"/>
              </a:spcBef>
              <a:spcAft>
                <a:spcPts val="0"/>
              </a:spcAft>
              <a:buNone/>
            </a:pPr>
            <a:r>
              <a:rPr lang="en" sz="900"/>
              <a:t>        out &lt;&lt; "A cannon is set at ";</a:t>
            </a:r>
            <a:endParaRPr sz="900"/>
          </a:p>
          <a:p>
            <a:pPr indent="0" lvl="0" marL="0" rtl="0" algn="l">
              <a:lnSpc>
                <a:spcPct val="100000"/>
              </a:lnSpc>
              <a:spcBef>
                <a:spcPts val="0"/>
              </a:spcBef>
              <a:spcAft>
                <a:spcPts val="0"/>
              </a:spcAft>
              <a:buClr>
                <a:schemeClr val="dk1"/>
              </a:buClr>
              <a:buSzPts val="1100"/>
              <a:buFont typeface="Arial"/>
              <a:buNone/>
            </a:pPr>
            <a:r>
              <a:rPr lang="en" sz="900"/>
              <a:t>        break;</a:t>
            </a:r>
            <a:endParaRPr sz="900"/>
          </a:p>
          <a:p>
            <a:pPr indent="0" lvl="0" marL="0" rtl="0" algn="l">
              <a:lnSpc>
                <a:spcPct val="100000"/>
              </a:lnSpc>
              <a:spcBef>
                <a:spcPts val="0"/>
              </a:spcBef>
              <a:spcAft>
                <a:spcPts val="0"/>
              </a:spcAft>
              <a:buClr>
                <a:schemeClr val="dk1"/>
              </a:buClr>
              <a:buSzPts val="1100"/>
              <a:buFont typeface="Arial"/>
              <a:buNone/>
            </a:pPr>
            <a:r>
              <a:rPr lang="en" sz="900"/>
              <a:t>    case Towers::Type::FireCannon:</a:t>
            </a:r>
            <a:endParaRPr sz="900"/>
          </a:p>
          <a:p>
            <a:pPr indent="0" lvl="0" marL="0" rtl="0" algn="l">
              <a:spcBef>
                <a:spcPts val="0"/>
              </a:spcBef>
              <a:spcAft>
                <a:spcPts val="0"/>
              </a:spcAft>
              <a:buClr>
                <a:schemeClr val="dk1"/>
              </a:buClr>
              <a:buSzPts val="1100"/>
              <a:buFont typeface="Arial"/>
              <a:buNone/>
            </a:pPr>
            <a:r>
              <a:rPr lang="en" sz="900"/>
              <a:t>        out &lt;&lt; "A fire cannon is set at ";</a:t>
            </a:r>
            <a:endParaRPr sz="900"/>
          </a:p>
          <a:p>
            <a:pPr indent="0" lvl="0" marL="0" rtl="0" algn="l">
              <a:spcBef>
                <a:spcPts val="0"/>
              </a:spcBef>
              <a:spcAft>
                <a:spcPts val="0"/>
              </a:spcAft>
              <a:buClr>
                <a:schemeClr val="dk1"/>
              </a:buClr>
              <a:buSzPts val="1100"/>
              <a:buFont typeface="Arial"/>
              <a:buNone/>
            </a:pPr>
            <a:r>
              <a:rPr lang="en" sz="900"/>
              <a:t>        break;</a:t>
            </a:r>
            <a:endParaRPr sz="900"/>
          </a:p>
          <a:p>
            <a:pPr indent="0" lvl="0" marL="0" rtl="0" algn="l">
              <a:spcBef>
                <a:spcPts val="0"/>
              </a:spcBef>
              <a:spcAft>
                <a:spcPts val="0"/>
              </a:spcAft>
              <a:buClr>
                <a:schemeClr val="dk1"/>
              </a:buClr>
              <a:buSzPts val="1100"/>
              <a:buFont typeface="Arial"/>
              <a:buNone/>
            </a:pPr>
            <a:r>
              <a:rPr lang="en" sz="900"/>
              <a:t>    case Towers::Type::SnowCannon:</a:t>
            </a:r>
            <a:endParaRPr sz="900"/>
          </a:p>
          <a:p>
            <a:pPr indent="0" lvl="0" marL="0" rtl="0" algn="l">
              <a:spcBef>
                <a:spcPts val="0"/>
              </a:spcBef>
              <a:spcAft>
                <a:spcPts val="0"/>
              </a:spcAft>
              <a:buClr>
                <a:schemeClr val="dk1"/>
              </a:buClr>
              <a:buSzPts val="1100"/>
              <a:buFont typeface="Arial"/>
              <a:buNone/>
            </a:pPr>
            <a:r>
              <a:rPr lang="en" sz="900"/>
              <a:t>        out &lt;&lt; "A snow cannon is set at ";</a:t>
            </a:r>
            <a:endParaRPr sz="900"/>
          </a:p>
          <a:p>
            <a:pPr indent="0" lvl="0" marL="0" rtl="0" algn="l">
              <a:spcBef>
                <a:spcPts val="0"/>
              </a:spcBef>
              <a:spcAft>
                <a:spcPts val="0"/>
              </a:spcAft>
              <a:buClr>
                <a:schemeClr val="dk1"/>
              </a:buClr>
              <a:buSzPts val="1100"/>
              <a:buFont typeface="Arial"/>
              <a:buNone/>
            </a:pPr>
            <a:r>
              <a:rPr lang="en" sz="900"/>
              <a:t>        break;</a:t>
            </a:r>
            <a:endParaRPr sz="900"/>
          </a:p>
          <a:p>
            <a:pPr indent="0" lvl="0" marL="0" rtl="0" algn="l">
              <a:spcBef>
                <a:spcPts val="0"/>
              </a:spcBef>
              <a:spcAft>
                <a:spcPts val="0"/>
              </a:spcAft>
              <a:buClr>
                <a:schemeClr val="dk1"/>
              </a:buClr>
              <a:buSzPts val="1100"/>
              <a:buFont typeface="Arial"/>
              <a:buNone/>
            </a:pPr>
            <a:r>
              <a:rPr lang="en" sz="900"/>
              <a:t>    case Towers::Type::Barricade:</a:t>
            </a:r>
            <a:endParaRPr sz="900"/>
          </a:p>
          <a:p>
            <a:pPr indent="0" lvl="0" marL="0" rtl="0" algn="l">
              <a:spcBef>
                <a:spcPts val="0"/>
              </a:spcBef>
              <a:spcAft>
                <a:spcPts val="0"/>
              </a:spcAft>
              <a:buClr>
                <a:schemeClr val="dk1"/>
              </a:buClr>
              <a:buSzPts val="1100"/>
              <a:buFont typeface="Arial"/>
              <a:buNone/>
            </a:pPr>
            <a:r>
              <a:rPr lang="en" sz="900"/>
              <a:t>        out &lt;&lt; "A Barricade is set at ";</a:t>
            </a:r>
            <a:endParaRPr sz="900"/>
          </a:p>
          <a:p>
            <a:pPr indent="0" lvl="0" marL="0" rtl="0" algn="l">
              <a:spcBef>
                <a:spcPts val="0"/>
              </a:spcBef>
              <a:spcAft>
                <a:spcPts val="0"/>
              </a:spcAft>
              <a:buClr>
                <a:schemeClr val="dk1"/>
              </a:buClr>
              <a:buSzPts val="1100"/>
              <a:buFont typeface="Arial"/>
              <a:buNone/>
            </a:pPr>
            <a:r>
              <a:rPr lang="en" sz="900"/>
              <a:t>        break;</a:t>
            </a:r>
            <a:endParaRPr sz="900"/>
          </a:p>
          <a:p>
            <a:pPr indent="0" lvl="0" marL="0" rtl="0" algn="l">
              <a:spcBef>
                <a:spcPts val="0"/>
              </a:spcBef>
              <a:spcAft>
                <a:spcPts val="0"/>
              </a:spcAft>
              <a:buClr>
                <a:schemeClr val="dk1"/>
              </a:buClr>
              <a:buSzPts val="1100"/>
              <a:buFont typeface="Arial"/>
              <a:buNone/>
            </a:pPr>
            <a:r>
              <a:rPr lang="en" sz="900"/>
              <a:t>    default:</a:t>
            </a:r>
            <a:endParaRPr sz="900"/>
          </a:p>
          <a:p>
            <a:pPr indent="0" lvl="0" marL="0" rtl="0" algn="l">
              <a:spcBef>
                <a:spcPts val="0"/>
              </a:spcBef>
              <a:spcAft>
                <a:spcPts val="0"/>
              </a:spcAft>
              <a:buClr>
                <a:schemeClr val="dk1"/>
              </a:buClr>
              <a:buSzPts val="1100"/>
              <a:buFont typeface="Arial"/>
              <a:buNone/>
            </a:pPr>
            <a:r>
              <a:rPr lang="en" sz="900"/>
              <a:t>        break;</a:t>
            </a:r>
            <a:endParaRPr sz="900"/>
          </a:p>
          <a:p>
            <a:pPr indent="0" lvl="0" marL="0" rtl="0" algn="l">
              <a:spcBef>
                <a:spcPts val="0"/>
              </a:spcBef>
              <a:spcAft>
                <a:spcPts val="0"/>
              </a:spcAft>
              <a:buClr>
                <a:schemeClr val="dk1"/>
              </a:buClr>
              <a:buSzPts val="1100"/>
              <a:buFont typeface="Arial"/>
              <a:buNone/>
            </a:pPr>
            <a:r>
              <a:rPr lang="en" sz="900"/>
              <a:t>    }</a:t>
            </a:r>
            <a:endParaRPr sz="900"/>
          </a:p>
          <a:p>
            <a:pPr indent="0" lvl="0" marL="0" rtl="0" algn="l">
              <a:spcBef>
                <a:spcPts val="0"/>
              </a:spcBef>
              <a:spcAft>
                <a:spcPts val="0"/>
              </a:spcAft>
              <a:buClr>
                <a:schemeClr val="dk1"/>
              </a:buClr>
              <a:buSzPts val="1100"/>
              <a:buFont typeface="Arial"/>
              <a:buNone/>
            </a:pPr>
            <a:r>
              <a:rPr lang="en" sz="900"/>
              <a:t>    return out;</a:t>
            </a:r>
            <a:endParaRPr sz="900"/>
          </a:p>
          <a:p>
            <a:pPr indent="0" lvl="0" marL="0" rtl="0" algn="l">
              <a:spcBef>
                <a:spcPts val="0"/>
              </a:spcBef>
              <a:spcAft>
                <a:spcPts val="0"/>
              </a:spcAft>
              <a:buClr>
                <a:schemeClr val="dk1"/>
              </a:buClr>
              <a:buSzPts val="1100"/>
              <a:buFont typeface="Arial"/>
              <a:buNone/>
            </a:pPr>
            <a:r>
              <a:rPr lang="en" sz="900"/>
              <a:t>}</a:t>
            </a:r>
            <a:endParaRPr sz="900"/>
          </a:p>
          <a:p>
            <a:pPr indent="0" lvl="0" marL="0" rtl="0" algn="l">
              <a:spcBef>
                <a:spcPts val="0"/>
              </a:spcBef>
              <a:spcAft>
                <a:spcPts val="1600"/>
              </a:spcAft>
              <a:buNone/>
            </a:pPr>
            <a:r>
              <a:t/>
            </a:r>
            <a:endParaRPr/>
          </a:p>
        </p:txBody>
      </p:sp>
      <p:sp>
        <p:nvSpPr>
          <p:cNvPr id="203" name="Google Shape;203;p33"/>
          <p:cNvSpPr txBox="1"/>
          <p:nvPr/>
        </p:nvSpPr>
        <p:spPr>
          <a:xfrm>
            <a:off x="2915425" y="3969725"/>
            <a:ext cx="5514900" cy="10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900">
              <a:latin typeface="Old Standard TT"/>
              <a:ea typeface="Old Standard TT"/>
              <a:cs typeface="Old Standard TT"/>
              <a:sym typeface="Old Standard TT"/>
            </a:endParaRPr>
          </a:p>
          <a:p>
            <a:pPr indent="0" lvl="0" marL="0" rtl="0" algn="l">
              <a:spcBef>
                <a:spcPts val="0"/>
              </a:spcBef>
              <a:spcAft>
                <a:spcPts val="0"/>
              </a:spcAft>
              <a:buNone/>
            </a:pPr>
            <a:r>
              <a:rPr lang="en" sz="900">
                <a:latin typeface="Old Standard TT"/>
                <a:ea typeface="Old Standard TT"/>
                <a:cs typeface="Old Standard TT"/>
                <a:sym typeface="Old Standard TT"/>
              </a:rPr>
              <a:t>……. </a:t>
            </a:r>
            <a:endParaRPr sz="900">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rPr lang="en" sz="900">
                <a:latin typeface="Old Standard TT"/>
                <a:ea typeface="Old Standard TT"/>
                <a:cs typeface="Old Standard TT"/>
                <a:sym typeface="Old Standard TT"/>
              </a:rPr>
              <a:t>std::cout  &lt;&lt;  *towerList[row][col]  &lt;&lt;  "("  &lt;&lt;  row + 1  &lt;&lt;  " , "  &lt;&lt;  col + 1  &lt;&lt;  ")"  &lt;&lt; std::endl;</a:t>
            </a:r>
            <a:endParaRPr sz="900">
              <a:latin typeface="Old Standard TT"/>
              <a:ea typeface="Old Standard TT"/>
              <a:cs typeface="Old Standard TT"/>
              <a:sym typeface="Old Standard TT"/>
            </a:endParaRPr>
          </a:p>
          <a:p>
            <a:pPr indent="0" lvl="0" marL="0" rtl="0" algn="l">
              <a:spcBef>
                <a:spcPts val="0"/>
              </a:spcBef>
              <a:spcAft>
                <a:spcPts val="0"/>
              </a:spcAft>
              <a:buNone/>
            </a:pPr>
            <a:r>
              <a:t/>
            </a:r>
            <a:endParaRPr sz="900">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185275" y="3976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C++11 Features</a:t>
            </a:r>
            <a:endParaRPr/>
          </a:p>
        </p:txBody>
      </p:sp>
      <p:sp>
        <p:nvSpPr>
          <p:cNvPr id="209" name="Google Shape;209;p34"/>
          <p:cNvSpPr txBox="1"/>
          <p:nvPr>
            <p:ph idx="1" type="body"/>
          </p:nvPr>
        </p:nvSpPr>
        <p:spPr>
          <a:xfrm>
            <a:off x="311700" y="1171600"/>
            <a:ext cx="86325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u="sng"/>
              <a:t>strongly typed </a:t>
            </a:r>
            <a:r>
              <a:rPr b="1" lang="en" u="sng"/>
              <a:t>e</a:t>
            </a:r>
            <a:r>
              <a:rPr b="1" lang="en" u="sng"/>
              <a:t>num</a:t>
            </a:r>
            <a:r>
              <a:rPr lang="en"/>
              <a:t>: </a:t>
            </a:r>
            <a:endParaRPr/>
          </a:p>
          <a:p>
            <a:pPr indent="0" lvl="0" marL="457200" rtl="0" algn="l">
              <a:spcBef>
                <a:spcPts val="1600"/>
              </a:spcBef>
              <a:spcAft>
                <a:spcPts val="0"/>
              </a:spcAft>
              <a:buNone/>
            </a:pPr>
            <a:r>
              <a:rPr lang="en" sz="1200">
                <a:latin typeface="Courier New"/>
                <a:ea typeface="Courier New"/>
                <a:cs typeface="Courier New"/>
                <a:sym typeface="Courier New"/>
              </a:rPr>
              <a:t>enum class Textures { TileSet, Towers, Projectiles, Golem, Skeleton, Vampire, Zombie };</a:t>
            </a:r>
            <a:endParaRPr sz="1200">
              <a:latin typeface="Courier New"/>
              <a:ea typeface="Courier New"/>
              <a:cs typeface="Courier New"/>
              <a:sym typeface="Courier New"/>
            </a:endParaRPr>
          </a:p>
          <a:p>
            <a:pPr indent="-342900" lvl="0" marL="457200" rtl="0" algn="l">
              <a:spcBef>
                <a:spcPts val="1600"/>
              </a:spcBef>
              <a:spcAft>
                <a:spcPts val="0"/>
              </a:spcAft>
              <a:buSzPts val="1800"/>
              <a:buChar char="●"/>
            </a:pPr>
            <a:r>
              <a:rPr b="1" lang="en" u="sng"/>
              <a:t>a</a:t>
            </a:r>
            <a:r>
              <a:rPr b="1" lang="en" u="sng"/>
              <a:t>uto type</a:t>
            </a:r>
            <a:r>
              <a:rPr lang="en"/>
              <a:t> and </a:t>
            </a:r>
            <a:r>
              <a:rPr b="1" lang="en" u="sng"/>
              <a:t>range-based</a:t>
            </a:r>
            <a:r>
              <a:rPr lang="en"/>
              <a:t> for loop is used for iterator of STL containers</a:t>
            </a:r>
            <a:endParaRPr/>
          </a:p>
          <a:p>
            <a:pPr indent="0" lvl="0" marL="457200" rtl="0" algn="l">
              <a:spcBef>
                <a:spcPts val="1600"/>
              </a:spcBef>
              <a:spcAft>
                <a:spcPts val="0"/>
              </a:spcAft>
              <a:buNone/>
            </a:pPr>
            <a:r>
              <a:rPr lang="en" sz="1200">
                <a:latin typeface="Courier New"/>
                <a:ea typeface="Courier New"/>
                <a:cs typeface="Courier New"/>
                <a:sym typeface="Courier New"/>
              </a:rPr>
              <a:t>for (auto monster : monsterList[row]){ ……. }</a:t>
            </a:r>
            <a:endParaRPr sz="1200">
              <a:latin typeface="Courier New"/>
              <a:ea typeface="Courier New"/>
              <a:cs typeface="Courier New"/>
              <a:sym typeface="Courier New"/>
            </a:endParaRPr>
          </a:p>
          <a:p>
            <a:pPr indent="-342900" lvl="0" marL="457200" rtl="0" algn="l">
              <a:spcBef>
                <a:spcPts val="1600"/>
              </a:spcBef>
              <a:spcAft>
                <a:spcPts val="0"/>
              </a:spcAft>
              <a:buSzPts val="1800"/>
              <a:buChar char="●"/>
            </a:pPr>
            <a:r>
              <a:rPr b="1" lang="en" u="sng"/>
              <a:t>n</a:t>
            </a:r>
            <a:r>
              <a:rPr b="1" lang="en" u="sng"/>
              <a:t>ullptr: </a:t>
            </a:r>
            <a:r>
              <a:rPr lang="en"/>
              <a:t>nullptr is used when tower(cannon) is not set</a:t>
            </a:r>
            <a:endParaRPr/>
          </a:p>
          <a:p>
            <a:pPr indent="0" lvl="0" marL="457200" rtl="0" algn="l">
              <a:spcBef>
                <a:spcPts val="1600"/>
              </a:spcBef>
              <a:spcAft>
                <a:spcPts val="0"/>
              </a:spcAft>
              <a:buNone/>
            </a:pPr>
            <a:r>
              <a:rPr lang="en" sz="1200">
                <a:latin typeface="Courier New"/>
                <a:ea typeface="Courier New"/>
                <a:cs typeface="Courier New"/>
                <a:sym typeface="Courier New"/>
              </a:rPr>
              <a:t>   for (int row = 0; row &lt; 5; row++){</a:t>
            </a:r>
            <a:endParaRPr sz="1200">
              <a:latin typeface="Courier New"/>
              <a:ea typeface="Courier New"/>
              <a:cs typeface="Courier New"/>
              <a:sym typeface="Courier New"/>
            </a:endParaRPr>
          </a:p>
          <a:p>
            <a:pPr indent="0" lvl="0" marL="457200" rtl="0" algn="l">
              <a:spcBef>
                <a:spcPts val="0"/>
              </a:spcBef>
              <a:spcAft>
                <a:spcPts val="0"/>
              </a:spcAft>
              <a:buNone/>
            </a:pPr>
            <a:r>
              <a:rPr lang="en" sz="1200">
                <a:latin typeface="Courier New"/>
                <a:ea typeface="Courier New"/>
                <a:cs typeface="Courier New"/>
                <a:sym typeface="Courier New"/>
              </a:rPr>
              <a:t>      for (int col = 0; col &lt; 6; col++){</a:t>
            </a:r>
            <a:endParaRPr sz="1200">
              <a:latin typeface="Courier New"/>
              <a:ea typeface="Courier New"/>
              <a:cs typeface="Courier New"/>
              <a:sym typeface="Courier New"/>
            </a:endParaRPr>
          </a:p>
          <a:p>
            <a:pPr indent="0" lvl="0" marL="457200" rtl="0" algn="l">
              <a:spcBef>
                <a:spcPts val="0"/>
              </a:spcBef>
              <a:spcAft>
                <a:spcPts val="0"/>
              </a:spcAft>
              <a:buNone/>
            </a:pPr>
            <a:r>
              <a:rPr lang="en" sz="1200">
                <a:latin typeface="Courier New"/>
                <a:ea typeface="Courier New"/>
                <a:cs typeface="Courier New"/>
                <a:sym typeface="Courier New"/>
              </a:rPr>
              <a:t>         towerIsPlaced[row][col] = false;</a:t>
            </a:r>
            <a:endParaRPr sz="1200">
              <a:latin typeface="Courier New"/>
              <a:ea typeface="Courier New"/>
              <a:cs typeface="Courier New"/>
              <a:sym typeface="Courier New"/>
            </a:endParaRPr>
          </a:p>
          <a:p>
            <a:pPr indent="0" lvl="0" marL="457200" rtl="0" algn="l">
              <a:spcBef>
                <a:spcPts val="0"/>
              </a:spcBef>
              <a:spcAft>
                <a:spcPts val="0"/>
              </a:spcAft>
              <a:buNone/>
            </a:pPr>
            <a:r>
              <a:rPr lang="en" sz="1200">
                <a:latin typeface="Courier New"/>
                <a:ea typeface="Courier New"/>
                <a:cs typeface="Courier New"/>
                <a:sym typeface="Courier New"/>
              </a:rPr>
              <a:t>         towerList[row][col] = nullptr;</a:t>
            </a:r>
            <a:endParaRPr sz="1200">
              <a:latin typeface="Courier New"/>
              <a:ea typeface="Courier New"/>
              <a:cs typeface="Courier New"/>
              <a:sym typeface="Courier New"/>
            </a:endParaRPr>
          </a:p>
          <a:p>
            <a:pPr indent="0" lvl="0" marL="457200" rtl="0" algn="l">
              <a:spcBef>
                <a:spcPts val="0"/>
              </a:spcBef>
              <a:spcAft>
                <a:spcPts val="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a:p>
            <a:pPr indent="0" lvl="0" marL="457200" rtl="0" algn="l">
              <a:spcBef>
                <a:spcPts val="0"/>
              </a:spcBef>
              <a:spcAft>
                <a:spcPts val="0"/>
              </a:spcAft>
              <a:buNone/>
            </a:pPr>
            <a:r>
              <a:rPr lang="en" sz="1200">
                <a:latin typeface="Courier New"/>
                <a:ea typeface="Courier New"/>
                <a:cs typeface="Courier New"/>
                <a:sym typeface="Courier New"/>
              </a:rPr>
              <a:t>   }</a:t>
            </a:r>
            <a:endParaRPr sz="1200">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C++11 Features Contd.</a:t>
            </a:r>
            <a:endParaRPr/>
          </a:p>
          <a:p>
            <a:pPr indent="0" lvl="0" marL="0" rtl="0" algn="l">
              <a:spcBef>
                <a:spcPts val="0"/>
              </a:spcBef>
              <a:spcAft>
                <a:spcPts val="0"/>
              </a:spcAft>
              <a:buNone/>
            </a:pPr>
            <a:r>
              <a:t/>
            </a:r>
            <a:endParaRPr/>
          </a:p>
        </p:txBody>
      </p:sp>
      <p:sp>
        <p:nvSpPr>
          <p:cNvPr id="215" name="Google Shape;215;p3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t/>
            </a:r>
            <a:endParaRPr b="1" u="sng"/>
          </a:p>
          <a:p>
            <a:pPr indent="-342900" lvl="0" marL="457200" rtl="0" algn="l">
              <a:spcBef>
                <a:spcPts val="0"/>
              </a:spcBef>
              <a:spcAft>
                <a:spcPts val="0"/>
              </a:spcAft>
              <a:buSzPts val="1800"/>
              <a:buChar char="●"/>
            </a:pPr>
            <a:r>
              <a:rPr b="1" lang="en" u="sng"/>
              <a:t>unique pointer: </a:t>
            </a:r>
            <a:endParaRPr b="1" u="sng"/>
          </a:p>
          <a:p>
            <a:pPr indent="-292100" lvl="0" marL="457200" rtl="0" algn="l">
              <a:spcBef>
                <a:spcPts val="0"/>
              </a:spcBef>
              <a:spcAft>
                <a:spcPts val="0"/>
              </a:spcAft>
              <a:buSzPts val="1000"/>
              <a:buChar char="●"/>
            </a:pPr>
            <a:r>
              <a:rPr lang="en" sz="1000"/>
              <a:t>  std::unique_ptr&lt;sf::Texture&gt; towersTexture(new sf::Texture());</a:t>
            </a:r>
            <a:endParaRPr sz="1000"/>
          </a:p>
          <a:p>
            <a:pPr indent="-292100" lvl="0" marL="457200" rtl="0" algn="l">
              <a:spcBef>
                <a:spcPts val="0"/>
              </a:spcBef>
              <a:spcAft>
                <a:spcPts val="0"/>
              </a:spcAft>
              <a:buSzPts val="1000"/>
              <a:buChar char="●"/>
            </a:pPr>
            <a:r>
              <a:rPr lang="en" sz="1000"/>
              <a:t>   std::unique_ptr&lt;sf::Texture&gt; projectilesTexture(new sf::Texture());</a:t>
            </a:r>
            <a:endParaRPr sz="1000"/>
          </a:p>
          <a:p>
            <a:pPr indent="-292100" lvl="0" marL="457200" rtl="0" algn="l">
              <a:spcBef>
                <a:spcPts val="0"/>
              </a:spcBef>
              <a:spcAft>
                <a:spcPts val="0"/>
              </a:spcAft>
              <a:buSzPts val="1000"/>
              <a:buChar char="●"/>
            </a:pPr>
            <a:r>
              <a:rPr lang="en" sz="1000"/>
              <a:t>   std::unique_ptr&lt;sf::Texture&gt; golemTexture(new sf::Texture());</a:t>
            </a:r>
            <a:endParaRPr sz="1000"/>
          </a:p>
          <a:p>
            <a:pPr indent="-292100" lvl="0" marL="457200" rtl="0" algn="l">
              <a:spcBef>
                <a:spcPts val="0"/>
              </a:spcBef>
              <a:spcAft>
                <a:spcPts val="0"/>
              </a:spcAft>
              <a:buSzPts val="1000"/>
              <a:buChar char="●"/>
            </a:pPr>
            <a:r>
              <a:rPr lang="en" sz="1000"/>
              <a:t>   std::unique_ptr&lt;sf::Texture&gt; skeletonTexture(new sf::Texture());</a:t>
            </a:r>
            <a:endParaRPr sz="1000"/>
          </a:p>
          <a:p>
            <a:pPr indent="-292100" lvl="0" marL="457200" rtl="0" algn="l">
              <a:spcBef>
                <a:spcPts val="0"/>
              </a:spcBef>
              <a:spcAft>
                <a:spcPts val="0"/>
              </a:spcAft>
              <a:buSzPts val="1000"/>
              <a:buChar char="●"/>
            </a:pPr>
            <a:r>
              <a:rPr lang="en" sz="1000"/>
              <a:t>   std::unique_ptr&lt;sf::Texture&gt; vampireTexture(new sf::Texture());</a:t>
            </a:r>
            <a:endParaRPr sz="1000"/>
          </a:p>
          <a:p>
            <a:pPr indent="-292100" lvl="0" marL="457200" rtl="0" algn="l">
              <a:spcBef>
                <a:spcPts val="0"/>
              </a:spcBef>
              <a:spcAft>
                <a:spcPts val="0"/>
              </a:spcAft>
              <a:buSzPts val="1000"/>
              <a:buChar char="●"/>
            </a:pPr>
            <a:r>
              <a:rPr lang="en" sz="1000"/>
              <a:t>   std::unique_ptr&lt;sf::Texture&gt; zombieTexture(new sf::Texture());</a:t>
            </a:r>
            <a:endParaRPr b="1" u="sng"/>
          </a:p>
          <a:p>
            <a:pPr indent="-342900" lvl="0" marL="457200" rtl="0" algn="l">
              <a:spcBef>
                <a:spcPts val="0"/>
              </a:spcBef>
              <a:spcAft>
                <a:spcPts val="0"/>
              </a:spcAft>
              <a:buSzPts val="1800"/>
              <a:buChar char="●"/>
            </a:pPr>
            <a:r>
              <a:rPr b="1" lang="en" u="sng"/>
              <a:t>initializer list: </a:t>
            </a:r>
            <a:endParaRPr sz="900"/>
          </a:p>
          <a:p>
            <a:pPr indent="-285750" lvl="0" marL="457200" rtl="0" algn="l">
              <a:spcBef>
                <a:spcPts val="0"/>
              </a:spcBef>
              <a:spcAft>
                <a:spcPts val="0"/>
              </a:spcAft>
              <a:buSzPts val="900"/>
              <a:buChar char="●"/>
            </a:pPr>
            <a:r>
              <a:rPr lang="en" sz="900"/>
              <a:t>Game::Game(sf::RenderWindow &amp;window, ResourceHolder &amp;resourceHolder) : ScreenManager(window, resourceHolder)</a:t>
            </a:r>
            <a:endParaRPr sz="900"/>
          </a:p>
          <a:p>
            <a:pPr indent="-285750" lvl="0" marL="457200" rtl="0" algn="l">
              <a:spcBef>
                <a:spcPts val="0"/>
              </a:spcBef>
              <a:spcAft>
                <a:spcPts val="0"/>
              </a:spcAft>
              <a:buSzPts val="900"/>
              <a:buChar char="●"/>
            </a:pPr>
            <a:r>
              <a:rPr lang="en" sz="900"/>
              <a:t>{</a:t>
            </a:r>
            <a:endParaRPr sz="900"/>
          </a:p>
          <a:p>
            <a:pPr indent="-285750" lvl="0" marL="457200" rtl="0" algn="l">
              <a:spcBef>
                <a:spcPts val="0"/>
              </a:spcBef>
              <a:spcAft>
                <a:spcPts val="0"/>
              </a:spcAft>
              <a:buSzPts val="900"/>
              <a:buChar char="●"/>
            </a:pPr>
            <a:r>
              <a:rPr lang="en" sz="900"/>
              <a:t>   objectMap = new ObjectMap(deltaTime, resourceHolder);</a:t>
            </a:r>
            <a:endParaRPr sz="900"/>
          </a:p>
          <a:p>
            <a:pPr indent="-285750" lvl="0" marL="457200" rtl="0" algn="l">
              <a:spcBef>
                <a:spcPts val="0"/>
              </a:spcBef>
              <a:spcAft>
                <a:spcPts val="0"/>
              </a:spcAft>
              <a:buSzPts val="900"/>
              <a:buChar char="●"/>
            </a:pPr>
            <a:r>
              <a:rPr lang="en" sz="900"/>
              <a:t>   loadTileMap();</a:t>
            </a:r>
            <a:endParaRPr sz="900"/>
          </a:p>
          <a:p>
            <a:pPr indent="-285750" lvl="0" marL="457200" rtl="0" algn="l">
              <a:spcBef>
                <a:spcPts val="0"/>
              </a:spcBef>
              <a:spcAft>
                <a:spcPts val="0"/>
              </a:spcAft>
              <a:buSzPts val="900"/>
              <a:buChar char="●"/>
            </a:pPr>
            <a:r>
              <a:rPr lang="en" sz="900"/>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Style Guidelines - Names</a:t>
            </a:r>
            <a:endParaRPr/>
          </a:p>
        </p:txBody>
      </p:sp>
      <p:sp>
        <p:nvSpPr>
          <p:cNvPr id="221" name="Google Shape;221;p3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a:t>
            </a:r>
            <a:r>
              <a:rPr lang="en"/>
              <a:t>Names should be descriptive. Other team members should have an idea what the variable/function is for just based on the name. Descriptiveness should be proportional to scope.</a:t>
            </a:r>
            <a:endParaRPr/>
          </a:p>
          <a:p>
            <a:pPr indent="0" lvl="0" marL="0" rtl="0" algn="l">
              <a:spcBef>
                <a:spcPts val="1600"/>
              </a:spcBef>
              <a:spcAft>
                <a:spcPts val="0"/>
              </a:spcAft>
              <a:buNone/>
            </a:pPr>
            <a:r>
              <a:rPr lang="en"/>
              <a:t>2. Class – UpperCamelCase, first letter of every word capitalized.</a:t>
            </a:r>
            <a:endParaRPr/>
          </a:p>
          <a:p>
            <a:pPr indent="-317500" lvl="1" marL="914400" rtl="0" algn="l">
              <a:spcBef>
                <a:spcPts val="1600"/>
              </a:spcBef>
              <a:spcAft>
                <a:spcPts val="0"/>
              </a:spcAft>
              <a:buSzPts val="1400"/>
              <a:buChar char="○"/>
            </a:pPr>
            <a:r>
              <a:rPr lang="en"/>
              <a:t>class MyClass</a:t>
            </a:r>
            <a:endParaRPr/>
          </a:p>
          <a:p>
            <a:pPr indent="0" lvl="0" marL="0" rtl="0" algn="l">
              <a:spcBef>
                <a:spcPts val="1600"/>
              </a:spcBef>
              <a:spcAft>
                <a:spcPts val="0"/>
              </a:spcAft>
              <a:buNone/>
            </a:pPr>
            <a:r>
              <a:rPr lang="en"/>
              <a:t>3</a:t>
            </a:r>
            <a:r>
              <a:rPr lang="en"/>
              <a:t>. Functions/Variables – lowerCamelCase, first letter lowercase and the first letter of subsequent words in uppercase.</a:t>
            </a:r>
            <a:endParaRPr/>
          </a:p>
          <a:p>
            <a:pPr indent="-317500" lvl="1" marL="914400" rtl="0" algn="l">
              <a:spcBef>
                <a:spcPts val="1600"/>
              </a:spcBef>
              <a:spcAft>
                <a:spcPts val="0"/>
              </a:spcAft>
              <a:buSzPts val="1400"/>
              <a:buChar char="○"/>
            </a:pPr>
            <a:r>
              <a:rPr lang="en"/>
              <a:t>void someFunction()</a:t>
            </a:r>
            <a:endParaRPr/>
          </a:p>
          <a:p>
            <a:pPr indent="-317500" lvl="1" marL="914400" rtl="0" algn="l">
              <a:spcBef>
                <a:spcPts val="0"/>
              </a:spcBef>
              <a:spcAft>
                <a:spcPts val="0"/>
              </a:spcAft>
              <a:buSzPts val="1400"/>
              <a:buChar char="○"/>
            </a:pPr>
            <a:r>
              <a:rPr lang="en"/>
              <a:t>int someVariable</a:t>
            </a:r>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Style Guidelines - Names </a:t>
            </a:r>
            <a:r>
              <a:rPr lang="en"/>
              <a:t>Contd.</a:t>
            </a:r>
            <a:endParaRPr/>
          </a:p>
        </p:txBody>
      </p:sp>
      <p:sp>
        <p:nvSpPr>
          <p:cNvPr id="227" name="Google Shape;227;p37"/>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Constants – written in uppercase and characters separated by underscores.</a:t>
            </a:r>
            <a:endParaRPr/>
          </a:p>
          <a:p>
            <a:pPr indent="-317500" lvl="1" marL="914400" rtl="0" algn="l">
              <a:spcBef>
                <a:spcPts val="1600"/>
              </a:spcBef>
              <a:spcAft>
                <a:spcPts val="0"/>
              </a:spcAft>
              <a:buSzPts val="1400"/>
              <a:buChar char="○"/>
            </a:pPr>
            <a:r>
              <a:rPr lang="en" sz="1800"/>
              <a:t>int SOME_CONSTAN</a:t>
            </a:r>
            <a:r>
              <a:rPr lang="en"/>
              <a:t>T</a:t>
            </a:r>
            <a:endParaRPr/>
          </a:p>
          <a:p>
            <a:pPr indent="0" lvl="0" marL="0" rtl="0" algn="l">
              <a:spcBef>
                <a:spcPts val="1600"/>
              </a:spcBef>
              <a:spcAft>
                <a:spcPts val="0"/>
              </a:spcAft>
              <a:buNone/>
            </a:pPr>
            <a:r>
              <a:rPr lang="en"/>
              <a:t>5. Exdented indentation style - This style puts the brace associated with a control statement on the next line, indented to the same level as the control statement. Statements within the braces are indented to the next level.</a:t>
            </a:r>
            <a:endParaRPr/>
          </a:p>
          <a:p>
            <a:pPr indent="0" lvl="0" marL="0" rtl="0" algn="l">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Style Guidelines - Indentation and Spacing</a:t>
            </a:r>
            <a:endParaRPr/>
          </a:p>
        </p:txBody>
      </p:sp>
      <p:sp>
        <p:nvSpPr>
          <p:cNvPr id="233" name="Google Shape;233;p38"/>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a:t>
            </a:r>
            <a:r>
              <a:rPr lang="en"/>
              <a:t>. Use curly braces for one statement loops/conditional statements.</a:t>
            </a:r>
            <a:endParaRPr/>
          </a:p>
          <a:p>
            <a:pPr indent="-317500" lvl="1" marL="914400" rtl="0" algn="l">
              <a:spcBef>
                <a:spcPts val="1600"/>
              </a:spcBef>
              <a:spcAft>
                <a:spcPts val="0"/>
              </a:spcAft>
              <a:buSzPts val="1400"/>
              <a:buChar char="○"/>
            </a:pPr>
            <a:r>
              <a:rPr lang="en"/>
              <a:t>while (x==y)</a:t>
            </a:r>
            <a:endParaRPr/>
          </a:p>
          <a:p>
            <a:pPr indent="-317500" lvl="1" marL="914400" rtl="0" algn="l">
              <a:spcBef>
                <a:spcPts val="0"/>
              </a:spcBef>
              <a:spcAft>
                <a:spcPts val="0"/>
              </a:spcAft>
              <a:buSzPts val="1400"/>
              <a:buChar char="○"/>
            </a:pPr>
            <a:r>
              <a:rPr lang="en"/>
              <a:t>{</a:t>
            </a:r>
            <a:endParaRPr/>
          </a:p>
          <a:p>
            <a:pPr indent="0" lvl="0" marL="1371600" rtl="0" algn="l">
              <a:spcBef>
                <a:spcPts val="1600"/>
              </a:spcBef>
              <a:spcAft>
                <a:spcPts val="0"/>
              </a:spcAft>
              <a:buNone/>
            </a:pPr>
            <a:r>
              <a:rPr lang="en"/>
              <a:t>something();</a:t>
            </a:r>
            <a:endParaRPr/>
          </a:p>
          <a:p>
            <a:pPr indent="-317500" lvl="1" marL="914400" rtl="0" algn="l">
              <a:spcBef>
                <a:spcPts val="1600"/>
              </a:spcBef>
              <a:spcAft>
                <a:spcPts val="0"/>
              </a:spcAft>
              <a:buSzPts val="1400"/>
              <a:buChar char="○"/>
            </a:pPr>
            <a:r>
              <a:rPr lang="en"/>
              <a:t>}</a:t>
            </a:r>
            <a:endParaRPr/>
          </a:p>
          <a:p>
            <a:pPr indent="0" lvl="0" marL="0" rtl="0" algn="l">
              <a:spcBef>
                <a:spcPts val="1600"/>
              </a:spcBef>
              <a:spcAft>
                <a:spcPts val="0"/>
              </a:spcAft>
              <a:buNone/>
            </a:pPr>
            <a:r>
              <a:rPr lang="en"/>
              <a:t>Optional to put short if statements body on the same line</a:t>
            </a:r>
            <a:endParaRPr/>
          </a:p>
          <a:p>
            <a:pPr indent="0" lvl="0" marL="0" rtl="0" algn="l">
              <a:spcBef>
                <a:spcPts val="1600"/>
              </a:spcBef>
              <a:spcAft>
                <a:spcPts val="0"/>
              </a:spcAft>
              <a:buNone/>
            </a:pPr>
            <a:r>
              <a:rPr lang="en"/>
              <a:t>7. Braces without any contents may be placed on the same line.</a:t>
            </a:r>
            <a:endParaRPr/>
          </a:p>
          <a:p>
            <a:pPr indent="-317500" lvl="1" marL="914400" rtl="0" algn="l">
              <a:spcBef>
                <a:spcPts val="1600"/>
              </a:spcBef>
              <a:spcAft>
                <a:spcPts val="0"/>
              </a:spcAft>
              <a:buSzPts val="1400"/>
              <a:buChar char="○"/>
            </a:pPr>
            <a:r>
              <a:rPr lang="en"/>
              <a:t>Thing::~Thing()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Style Guidelines - Files</a:t>
            </a:r>
            <a:endParaRPr/>
          </a:p>
        </p:txBody>
      </p:sp>
      <p:sp>
        <p:nvSpPr>
          <p:cNvPr id="239" name="Google Shape;239;p39"/>
          <p:cNvSpPr txBox="1"/>
          <p:nvPr>
            <p:ph idx="1" type="body"/>
          </p:nvPr>
        </p:nvSpPr>
        <p:spPr>
          <a:xfrm>
            <a:off x="311700" y="1058225"/>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8. </a:t>
            </a:r>
            <a:r>
              <a:rPr lang="en"/>
              <a:t>C++ sources files must have a “.cpp” extension. C++ header files must have a “.h” extension.</a:t>
            </a:r>
            <a:endParaRPr/>
          </a:p>
          <a:p>
            <a:pPr indent="0" lvl="0" marL="0" rtl="0" algn="l">
              <a:spcBef>
                <a:spcPts val="1600"/>
              </a:spcBef>
              <a:spcAft>
                <a:spcPts val="0"/>
              </a:spcAft>
              <a:buNone/>
            </a:pPr>
            <a:r>
              <a:rPr lang="en"/>
              <a:t>9. Header files must have include guards.</a:t>
            </a:r>
            <a:endParaRPr/>
          </a:p>
          <a:p>
            <a:pPr indent="-317500" lvl="1" marL="914400" rtl="0" algn="l">
              <a:spcBef>
                <a:spcPts val="1600"/>
              </a:spcBef>
              <a:spcAft>
                <a:spcPts val="0"/>
              </a:spcAft>
              <a:buSzPts val="1400"/>
              <a:buChar char="○"/>
            </a:pPr>
            <a:r>
              <a:rPr lang="en"/>
              <a:t>#ifndef</a:t>
            </a:r>
            <a:endParaRPr/>
          </a:p>
          <a:p>
            <a:pPr indent="-317500" lvl="1" marL="914400" rtl="0" algn="l">
              <a:spcBef>
                <a:spcPts val="0"/>
              </a:spcBef>
              <a:spcAft>
                <a:spcPts val="0"/>
              </a:spcAft>
              <a:buSzPts val="1400"/>
              <a:buChar char="○"/>
            </a:pPr>
            <a:r>
              <a:rPr lang="en"/>
              <a:t>#define</a:t>
            </a:r>
            <a:endParaRPr/>
          </a:p>
          <a:p>
            <a:pPr indent="-317500" lvl="1" marL="914400" rtl="0" algn="l">
              <a:spcBef>
                <a:spcPts val="0"/>
              </a:spcBef>
              <a:spcAft>
                <a:spcPts val="0"/>
              </a:spcAft>
              <a:buSzPts val="1400"/>
              <a:buChar char="○"/>
            </a:pPr>
            <a:r>
              <a:rPr lang="en"/>
              <a:t>#endif</a:t>
            </a:r>
            <a:endParaRPr/>
          </a:p>
          <a:p>
            <a:pPr indent="0" lvl="0" marL="0" rtl="0" algn="l">
              <a:spcBef>
                <a:spcPts val="1600"/>
              </a:spcBef>
              <a:spcAft>
                <a:spcPts val="0"/>
              </a:spcAft>
              <a:buNone/>
            </a:pPr>
            <a:r>
              <a:rPr lang="en"/>
              <a:t>10. System header files must be included with &lt;&gt;; and project headers files with “”.</a:t>
            </a:r>
            <a:endParaRPr/>
          </a:p>
          <a:p>
            <a:pPr indent="0" lvl="0" marL="0" rtl="0" algn="l">
              <a:spcBef>
                <a:spcPts val="1600"/>
              </a:spcBef>
              <a:spcAft>
                <a:spcPts val="1600"/>
              </a:spcAft>
              <a:buClr>
                <a:schemeClr val="dk1"/>
              </a:buClr>
              <a:buSzPts val="1100"/>
              <a:buFont typeface="Arial"/>
              <a:buNone/>
            </a:pPr>
            <a:r>
              <a:rPr lang="en"/>
              <a:t>11. Use static_cast, const_cast, reinterpret_cast, and static_cast. Do not use C style casts.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&amp; Suggestions</a:t>
            </a:r>
            <a:endParaRPr/>
          </a:p>
        </p:txBody>
      </p:sp>
      <p:sp>
        <p:nvSpPr>
          <p:cNvPr id="245" name="Google Shape;245;p4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What worked? </a:t>
            </a:r>
            <a:endParaRPr/>
          </a:p>
          <a:p>
            <a:pPr indent="-342900" lvl="0" marL="457200" rtl="0" algn="l">
              <a:spcBef>
                <a:spcPts val="0"/>
              </a:spcBef>
              <a:spcAft>
                <a:spcPts val="0"/>
              </a:spcAft>
              <a:buSzPts val="1800"/>
              <a:buChar char="●"/>
            </a:pPr>
            <a:r>
              <a:rPr lang="en"/>
              <a:t>What didn't work?</a:t>
            </a:r>
            <a:endParaRPr/>
          </a:p>
          <a:p>
            <a:pPr indent="-342900" lvl="0" marL="457200" rtl="0" algn="l">
              <a:spcBef>
                <a:spcPts val="0"/>
              </a:spcBef>
              <a:spcAft>
                <a:spcPts val="0"/>
              </a:spcAft>
              <a:buSzPts val="1800"/>
              <a:buChar char="●"/>
            </a:pPr>
            <a:r>
              <a:rPr lang="en"/>
              <a:t>What did you learn? Github, SFML, Read different codes, Use group member’s code, Get used to different coding style </a:t>
            </a:r>
            <a:r>
              <a:rPr lang="en"/>
              <a:t>...</a:t>
            </a:r>
            <a:r>
              <a:rPr lang="en"/>
              <a:t> </a:t>
            </a:r>
            <a:endParaRPr/>
          </a:p>
          <a:p>
            <a:pPr indent="-342900" lvl="0" marL="457200" rtl="0" algn="l">
              <a:spcBef>
                <a:spcPts val="0"/>
              </a:spcBef>
              <a:spcAft>
                <a:spcPts val="0"/>
              </a:spcAft>
              <a:buSzPts val="1800"/>
              <a:buChar char="●"/>
            </a:pPr>
            <a:r>
              <a:rPr lang="en"/>
              <a:t>What to improve on? better graphics, more sound effects, tracking high score, </a:t>
            </a:r>
            <a:endParaRPr/>
          </a:p>
          <a:p>
            <a:pPr indent="-342900" lvl="0" marL="457200" rtl="0" algn="l">
              <a:spcBef>
                <a:spcPts val="0"/>
              </a:spcBef>
              <a:spcAft>
                <a:spcPts val="0"/>
              </a:spcAft>
              <a:buSzPts val="1800"/>
              <a:buChar char="●"/>
            </a:pPr>
            <a:r>
              <a:rPr lang="en"/>
              <a:t>Was the project a good idea?  Worth the time? YES!</a:t>
            </a:r>
            <a:endParaRPr/>
          </a:p>
          <a:p>
            <a:pPr indent="-342900" lvl="0" marL="457200" rtl="0" algn="l">
              <a:spcBef>
                <a:spcPts val="0"/>
              </a:spcBef>
              <a:spcAft>
                <a:spcPts val="0"/>
              </a:spcAft>
              <a:buSzPts val="1800"/>
              <a:buChar char="●"/>
            </a:pPr>
            <a:r>
              <a:rPr lang="en"/>
              <a:t>What do you thinking of working in a group and depending on others?</a:t>
            </a:r>
            <a:endParaRPr/>
          </a:p>
          <a:p>
            <a:pPr indent="-342900" lvl="0" marL="457200" rtl="0" algn="l">
              <a:spcBef>
                <a:spcPts val="0"/>
              </a:spcBef>
              <a:spcAft>
                <a:spcPts val="0"/>
              </a:spcAft>
              <a:buSzPts val="1800"/>
              <a:buChar char="●"/>
            </a:pPr>
            <a:r>
              <a:rPr lang="en"/>
              <a:t>What are you most proud of?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the Game</a:t>
            </a:r>
            <a:endParaRPr/>
          </a:p>
        </p:txBody>
      </p:sp>
      <p:sp>
        <p:nvSpPr>
          <p:cNvPr id="72" name="Google Shape;72;p1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Setting: a t</a:t>
            </a:r>
            <a:r>
              <a:rPr lang="en"/>
              <a:t>ower defense type game where the background is a grid of a beach. The left side is a cave with treasure, and enemies approach from the right.</a:t>
            </a:r>
            <a:endParaRPr/>
          </a:p>
          <a:p>
            <a:pPr indent="-342900" lvl="0" marL="457200" rtl="0" algn="l">
              <a:spcBef>
                <a:spcPts val="0"/>
              </a:spcBef>
              <a:spcAft>
                <a:spcPts val="0"/>
              </a:spcAft>
              <a:buSzPts val="1800"/>
              <a:buChar char="●"/>
            </a:pPr>
            <a:r>
              <a:rPr lang="en"/>
              <a:t>Goal: the overall goal of the game is to protect the treasure as long as possible against the waves of enemies by placing cannons.</a:t>
            </a:r>
            <a:endParaRPr/>
          </a:p>
          <a:p>
            <a:pPr indent="-342900" lvl="0" marL="457200" rtl="0" algn="l">
              <a:spcBef>
                <a:spcPts val="0"/>
              </a:spcBef>
              <a:spcAft>
                <a:spcPts val="0"/>
              </a:spcAft>
              <a:buSzPts val="1800"/>
              <a:buChar char="●"/>
            </a:pPr>
            <a:r>
              <a:rPr lang="en"/>
              <a:t>Currency: coins are gained by killing monsters. The coins will be used for purchase of more cannons or upgraded cannons.</a:t>
            </a:r>
            <a:endParaRPr/>
          </a:p>
          <a:p>
            <a:pPr indent="-342900" lvl="0" marL="457200" rtl="0" algn="l">
              <a:spcBef>
                <a:spcPts val="0"/>
              </a:spcBef>
              <a:spcAft>
                <a:spcPts val="0"/>
              </a:spcAft>
              <a:buSzPts val="1800"/>
              <a:buChar char="●"/>
            </a:pPr>
            <a:r>
              <a:rPr lang="en"/>
              <a:t>Points: points are related to the length of survival. Every thirty seconds, players reach new levels where the game becomes more difficult.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99325" y="94775"/>
            <a:ext cx="8824448" cy="4601124"/>
          </a:xfrm>
          <a:prstGeom prst="rect">
            <a:avLst/>
          </a:prstGeom>
          <a:noFill/>
          <a:ln>
            <a:noFill/>
          </a:ln>
        </p:spPr>
      </p:pic>
      <p:sp>
        <p:nvSpPr>
          <p:cNvPr id="78" name="Google Shape;78;p16"/>
          <p:cNvSpPr txBox="1"/>
          <p:nvPr>
            <p:ph type="title"/>
          </p:nvPr>
        </p:nvSpPr>
        <p:spPr>
          <a:xfrm>
            <a:off x="266975" y="3607225"/>
            <a:ext cx="27750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UML Diagrams</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1543338" y="61375"/>
            <a:ext cx="6057336" cy="4838700"/>
          </a:xfrm>
          <a:prstGeom prst="rect">
            <a:avLst/>
          </a:prstGeom>
          <a:noFill/>
          <a:ln>
            <a:noFill/>
          </a:ln>
        </p:spPr>
      </p:pic>
      <p:sp>
        <p:nvSpPr>
          <p:cNvPr id="84" name="Google Shape;84;p17"/>
          <p:cNvSpPr txBox="1"/>
          <p:nvPr>
            <p:ph type="title"/>
          </p:nvPr>
        </p:nvSpPr>
        <p:spPr>
          <a:xfrm>
            <a:off x="1654475" y="111175"/>
            <a:ext cx="1956600" cy="15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UML Diagrams Contd.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964125" y="0"/>
            <a:ext cx="7327676" cy="4922400"/>
          </a:xfrm>
          <a:prstGeom prst="rect">
            <a:avLst/>
          </a:prstGeom>
          <a:noFill/>
          <a:ln>
            <a:noFill/>
          </a:ln>
        </p:spPr>
      </p:pic>
      <p:sp>
        <p:nvSpPr>
          <p:cNvPr id="90" name="Google Shape;90;p18"/>
          <p:cNvSpPr txBox="1"/>
          <p:nvPr>
            <p:ph type="title"/>
          </p:nvPr>
        </p:nvSpPr>
        <p:spPr>
          <a:xfrm>
            <a:off x="1070325" y="141550"/>
            <a:ext cx="1956600" cy="15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UML Diagrams </a:t>
            </a:r>
            <a:r>
              <a:rPr lang="en"/>
              <a:t>Contd.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9"/>
          <p:cNvPicPr preferRelativeResize="0"/>
          <p:nvPr/>
        </p:nvPicPr>
        <p:blipFill>
          <a:blip r:embed="rId3">
            <a:alphaModFix/>
          </a:blip>
          <a:stretch>
            <a:fillRect/>
          </a:stretch>
        </p:blipFill>
        <p:spPr>
          <a:xfrm>
            <a:off x="2971650" y="60950"/>
            <a:ext cx="4182225" cy="4867150"/>
          </a:xfrm>
          <a:prstGeom prst="rect">
            <a:avLst/>
          </a:prstGeom>
          <a:noFill/>
          <a:ln>
            <a:noFill/>
          </a:ln>
        </p:spPr>
      </p:pic>
      <p:sp>
        <p:nvSpPr>
          <p:cNvPr id="96" name="Google Shape;96;p19"/>
          <p:cNvSpPr txBox="1"/>
          <p:nvPr>
            <p:ph type="title"/>
          </p:nvPr>
        </p:nvSpPr>
        <p:spPr>
          <a:xfrm>
            <a:off x="311700" y="225025"/>
            <a:ext cx="2032500" cy="158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UML Diagrams </a:t>
            </a:r>
            <a:r>
              <a:rPr lang="en"/>
              <a:t>Contd.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742600" y="85100"/>
            <a:ext cx="7951276" cy="4776151"/>
          </a:xfrm>
          <a:prstGeom prst="rect">
            <a:avLst/>
          </a:prstGeom>
          <a:noFill/>
          <a:ln>
            <a:noFill/>
          </a:ln>
        </p:spPr>
      </p:pic>
      <p:sp>
        <p:nvSpPr>
          <p:cNvPr id="102" name="Google Shape;102;p20"/>
          <p:cNvSpPr txBox="1"/>
          <p:nvPr>
            <p:ph type="title"/>
          </p:nvPr>
        </p:nvSpPr>
        <p:spPr>
          <a:xfrm>
            <a:off x="873075" y="2493325"/>
            <a:ext cx="2047500" cy="15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UML Diagrams </a:t>
            </a:r>
            <a:r>
              <a:rPr lang="en"/>
              <a:t>Contd.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Monsters Sprite Sheet</a:t>
            </a:r>
            <a:r>
              <a:rPr lang="en"/>
              <a:t>s</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33600" y="3161168"/>
            <a:ext cx="3973076" cy="1372132"/>
          </a:xfrm>
          <a:prstGeom prst="rect">
            <a:avLst/>
          </a:prstGeom>
          <a:noFill/>
          <a:ln>
            <a:noFill/>
          </a:ln>
        </p:spPr>
      </p:pic>
      <p:pic>
        <p:nvPicPr>
          <p:cNvPr id="109" name="Google Shape;109;p21"/>
          <p:cNvPicPr preferRelativeResize="0"/>
          <p:nvPr/>
        </p:nvPicPr>
        <p:blipFill>
          <a:blip r:embed="rId4">
            <a:alphaModFix/>
          </a:blip>
          <a:stretch>
            <a:fillRect/>
          </a:stretch>
        </p:blipFill>
        <p:spPr>
          <a:xfrm>
            <a:off x="194325" y="1174588"/>
            <a:ext cx="3851624" cy="1523750"/>
          </a:xfrm>
          <a:prstGeom prst="rect">
            <a:avLst/>
          </a:prstGeom>
          <a:noFill/>
          <a:ln>
            <a:noFill/>
          </a:ln>
        </p:spPr>
      </p:pic>
      <p:pic>
        <p:nvPicPr>
          <p:cNvPr id="110" name="Google Shape;110;p21"/>
          <p:cNvPicPr preferRelativeResize="0"/>
          <p:nvPr/>
        </p:nvPicPr>
        <p:blipFill>
          <a:blip r:embed="rId5">
            <a:alphaModFix/>
          </a:blip>
          <a:stretch>
            <a:fillRect/>
          </a:stretch>
        </p:blipFill>
        <p:spPr>
          <a:xfrm>
            <a:off x="4167400" y="1047875"/>
            <a:ext cx="4342524" cy="1573701"/>
          </a:xfrm>
          <a:prstGeom prst="rect">
            <a:avLst/>
          </a:prstGeom>
          <a:noFill/>
          <a:ln>
            <a:noFill/>
          </a:ln>
        </p:spPr>
      </p:pic>
      <p:pic>
        <p:nvPicPr>
          <p:cNvPr id="111" name="Google Shape;111;p21"/>
          <p:cNvPicPr preferRelativeResize="0"/>
          <p:nvPr/>
        </p:nvPicPr>
        <p:blipFill>
          <a:blip r:embed="rId6">
            <a:alphaModFix/>
          </a:blip>
          <a:stretch>
            <a:fillRect/>
          </a:stretch>
        </p:blipFill>
        <p:spPr>
          <a:xfrm>
            <a:off x="4167400" y="2969200"/>
            <a:ext cx="4951850" cy="1697124"/>
          </a:xfrm>
          <a:prstGeom prst="rect">
            <a:avLst/>
          </a:prstGeom>
          <a:noFill/>
          <a:ln>
            <a:noFill/>
          </a:ln>
        </p:spPr>
      </p:pic>
      <p:sp>
        <p:nvSpPr>
          <p:cNvPr id="112" name="Google Shape;112;p21"/>
          <p:cNvSpPr txBox="1"/>
          <p:nvPr/>
        </p:nvSpPr>
        <p:spPr>
          <a:xfrm>
            <a:off x="996525" y="4666325"/>
            <a:ext cx="15669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Golems</a:t>
            </a:r>
            <a:endParaRPr b="1">
              <a:latin typeface="Old Standard TT"/>
              <a:ea typeface="Old Standard TT"/>
              <a:cs typeface="Old Standard TT"/>
              <a:sym typeface="Old Standard TT"/>
            </a:endParaRPr>
          </a:p>
          <a:p>
            <a:pPr indent="0" lvl="0" marL="0" rtl="0" algn="l">
              <a:spcBef>
                <a:spcPts val="0"/>
              </a:spcBef>
              <a:spcAft>
                <a:spcPts val="0"/>
              </a:spcAft>
              <a:buNone/>
            </a:pPr>
            <a:r>
              <a:t/>
            </a:r>
            <a:endParaRPr b="1">
              <a:latin typeface="Old Standard TT"/>
              <a:ea typeface="Old Standard TT"/>
              <a:cs typeface="Old Standard TT"/>
              <a:sym typeface="Old Standard TT"/>
            </a:endParaRPr>
          </a:p>
        </p:txBody>
      </p:sp>
      <p:sp>
        <p:nvSpPr>
          <p:cNvPr id="113" name="Google Shape;113;p21"/>
          <p:cNvSpPr txBox="1"/>
          <p:nvPr/>
        </p:nvSpPr>
        <p:spPr>
          <a:xfrm>
            <a:off x="5911075" y="2635050"/>
            <a:ext cx="10920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Vampires</a:t>
            </a:r>
            <a:endParaRPr b="1">
              <a:latin typeface="Old Standard TT"/>
              <a:ea typeface="Old Standard TT"/>
              <a:cs typeface="Old Standard TT"/>
              <a:sym typeface="Old Standard TT"/>
            </a:endParaRPr>
          </a:p>
          <a:p>
            <a:pPr indent="0" lvl="0" marL="0" rtl="0" algn="l">
              <a:spcBef>
                <a:spcPts val="0"/>
              </a:spcBef>
              <a:spcAft>
                <a:spcPts val="0"/>
              </a:spcAft>
              <a:buNone/>
            </a:pPr>
            <a:r>
              <a:t/>
            </a:r>
            <a:endParaRPr b="1">
              <a:latin typeface="Old Standard TT"/>
              <a:ea typeface="Old Standard TT"/>
              <a:cs typeface="Old Standard TT"/>
              <a:sym typeface="Old Standard TT"/>
            </a:endParaRPr>
          </a:p>
        </p:txBody>
      </p:sp>
      <p:sp>
        <p:nvSpPr>
          <p:cNvPr id="114" name="Google Shape;114;p21"/>
          <p:cNvSpPr txBox="1"/>
          <p:nvPr/>
        </p:nvSpPr>
        <p:spPr>
          <a:xfrm>
            <a:off x="6021850" y="4708300"/>
            <a:ext cx="941700" cy="2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Zombies</a:t>
            </a:r>
            <a:endParaRPr b="1">
              <a:latin typeface="Old Standard TT"/>
              <a:ea typeface="Old Standard TT"/>
              <a:cs typeface="Old Standard TT"/>
              <a:sym typeface="Old Standard TT"/>
            </a:endParaRPr>
          </a:p>
          <a:p>
            <a:pPr indent="0" lvl="0" marL="0" rtl="0" algn="l">
              <a:spcBef>
                <a:spcPts val="0"/>
              </a:spcBef>
              <a:spcAft>
                <a:spcPts val="0"/>
              </a:spcAft>
              <a:buNone/>
            </a:pPr>
            <a:r>
              <a:t/>
            </a:r>
            <a:endParaRPr b="1">
              <a:latin typeface="Old Standard TT"/>
              <a:ea typeface="Old Standard TT"/>
              <a:cs typeface="Old Standard TT"/>
              <a:sym typeface="Old Standard TT"/>
            </a:endParaRPr>
          </a:p>
        </p:txBody>
      </p:sp>
      <p:sp>
        <p:nvSpPr>
          <p:cNvPr id="115" name="Google Shape;115;p21"/>
          <p:cNvSpPr txBox="1"/>
          <p:nvPr/>
        </p:nvSpPr>
        <p:spPr>
          <a:xfrm>
            <a:off x="996525" y="2780363"/>
            <a:ext cx="10920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Skeletons</a:t>
            </a:r>
            <a:endParaRPr b="1">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